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5" r:id="rId2"/>
    <p:sldId id="256" r:id="rId3"/>
    <p:sldId id="257" r:id="rId4"/>
    <p:sldId id="258" r:id="rId5"/>
    <p:sldId id="268" r:id="rId6"/>
    <p:sldId id="269" r:id="rId7"/>
    <p:sldId id="284" r:id="rId8"/>
    <p:sldId id="285" r:id="rId9"/>
    <p:sldId id="267" r:id="rId10"/>
    <p:sldId id="266" r:id="rId11"/>
    <p:sldId id="265" r:id="rId12"/>
    <p:sldId id="264" r:id="rId13"/>
    <p:sldId id="263" r:id="rId14"/>
    <p:sldId id="259" r:id="rId15"/>
    <p:sldId id="262" r:id="rId16"/>
    <p:sldId id="260" r:id="rId17"/>
    <p:sldId id="270" r:id="rId18"/>
    <p:sldId id="261" r:id="rId19"/>
    <p:sldId id="271" r:id="rId20"/>
    <p:sldId id="272" r:id="rId21"/>
    <p:sldId id="274" r:id="rId22"/>
    <p:sldId id="275" r:id="rId23"/>
    <p:sldId id="276" r:id="rId24"/>
    <p:sldId id="277" r:id="rId25"/>
    <p:sldId id="278" r:id="rId26"/>
    <p:sldId id="279" r:id="rId27"/>
    <p:sldId id="280" r:id="rId28"/>
    <p:sldId id="281" r:id="rId29"/>
    <p:sldId id="282" r:id="rId30"/>
    <p:sldId id="283"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21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C33CE1D1-1278-4FFE-AB0D-610B5FB7863A}" type="slidenum">
              <a:rPr lang="en-CA" smtClean="0"/>
              <a:pPr/>
              <a:t>‹Nr.›</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A3894B3-3C4D-4F2D-A931-DF2F86BC872A}" type="datetimeFigureOut">
              <a:rPr lang="en-CA" smtClean="0"/>
              <a:pPr/>
              <a:t>28/03/2015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C33CE1D1-1278-4FFE-AB0D-610B5FB7863A}" type="slidenum">
              <a:rPr lang="en-CA" smtClean="0"/>
              <a:pPr/>
              <a:t>‹Nr.›</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A3894B3-3C4D-4F2D-A931-DF2F86BC872A}" type="datetimeFigureOut">
              <a:rPr lang="en-CA" smtClean="0"/>
              <a:pPr/>
              <a:t>28/03/2015</a:t>
            </a:fld>
            <a:endParaRPr lang="en-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33CE1D1-1278-4FFE-AB0D-610B5FB7863A}" type="slidenum">
              <a:rPr lang="en-CA" smtClean="0"/>
              <a:pPr/>
              <a:t>‹Nr.›</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algn="ctr"/>
            <a:r>
              <a:rPr lang="en-CA" dirty="0" smtClean="0">
                <a:solidFill>
                  <a:schemeClr val="tx2"/>
                </a:solidFill>
              </a:rPr>
              <a:t>The Link Between Emotional Trauma and Metabolic Disorders</a:t>
            </a:r>
            <a:endParaRPr lang="en-CA" dirty="0">
              <a:solidFill>
                <a:schemeClr val="tx2"/>
              </a:solidFill>
            </a:endParaRPr>
          </a:p>
        </p:txBody>
      </p:sp>
      <p:sp>
        <p:nvSpPr>
          <p:cNvPr id="5" name="Subtitle 4"/>
          <p:cNvSpPr>
            <a:spLocks noGrp="1"/>
          </p:cNvSpPr>
          <p:nvPr>
            <p:ph type="subTitle" idx="1"/>
          </p:nvPr>
        </p:nvSpPr>
        <p:spPr>
          <a:xfrm>
            <a:off x="467544" y="3356992"/>
            <a:ext cx="7854696" cy="1752600"/>
          </a:xfrm>
        </p:spPr>
        <p:txBody>
          <a:bodyPr>
            <a:normAutofit/>
          </a:bodyPr>
          <a:lstStyle/>
          <a:p>
            <a:pPr algn="ctr"/>
            <a:r>
              <a:rPr lang="en-CA" sz="4000" b="1" dirty="0" smtClean="0">
                <a:solidFill>
                  <a:schemeClr val="tx2"/>
                </a:solidFill>
                <a:effectLst>
                  <a:outerShdw blurRad="38100" dist="38100" dir="2700000" algn="tl">
                    <a:srgbClr val="000000">
                      <a:alpha val="43137"/>
                    </a:srgbClr>
                  </a:outerShdw>
                </a:effectLst>
                <a:latin typeface="+mj-lt"/>
              </a:rPr>
              <a:t>By Dr. Craig Wagstaff, ND</a:t>
            </a:r>
            <a:endParaRPr lang="en-CA" sz="4000" b="1" dirty="0">
              <a:solidFill>
                <a:schemeClr val="tx2"/>
              </a:solidFill>
              <a:effectLst>
                <a:outerShdw blurRad="38100" dist="38100" dir="2700000" algn="tl">
                  <a:srgbClr val="000000">
                    <a:alpha val="43137"/>
                  </a:srgbClr>
                </a:outerShdw>
              </a:effectLst>
              <a:latin typeface="+mj-lt"/>
            </a:endParaRPr>
          </a:p>
        </p:txBody>
      </p:sp>
      <p:pic>
        <p:nvPicPr>
          <p:cNvPr id="6"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7"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pic>
        <p:nvPicPr>
          <p:cNvPr id="8" name="Bild 2"/>
          <p:cNvPicPr>
            <a:picLocks noChangeArrowheads="1"/>
          </p:cNvPicPr>
          <p:nvPr/>
        </p:nvPicPr>
        <p:blipFill>
          <a:blip r:embed="rId4" cstate="print"/>
          <a:srcRect/>
          <a:stretch>
            <a:fillRect/>
          </a:stretch>
        </p:blipFill>
        <p:spPr bwMode="auto">
          <a:xfrm>
            <a:off x="3708400" y="5373688"/>
            <a:ext cx="1368425" cy="136842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Emotions and Energy Flow</a:t>
            </a:r>
            <a:endParaRPr lang="en-CA" dirty="0"/>
          </a:p>
        </p:txBody>
      </p:sp>
      <p:sp>
        <p:nvSpPr>
          <p:cNvPr id="3" name="Content Placeholder 2"/>
          <p:cNvSpPr>
            <a:spLocks noGrp="1"/>
          </p:cNvSpPr>
          <p:nvPr>
            <p:ph idx="1"/>
          </p:nvPr>
        </p:nvSpPr>
        <p:spPr/>
        <p:txBody>
          <a:bodyPr/>
          <a:lstStyle/>
          <a:p>
            <a:r>
              <a:rPr lang="en-CA" dirty="0" smtClean="0"/>
              <a:t>The most important energy blocks are caused by hidden emotional conflict.</a:t>
            </a:r>
          </a:p>
          <a:p>
            <a:r>
              <a:rPr lang="en-CA" dirty="0" smtClean="0"/>
              <a:t>Energy flow is obstructed, creating energy disturbance at the cellular level, leading to physical symptoms and emotional maladjustment.</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0383138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Psychosomatic Energetics</a:t>
            </a:r>
            <a:endParaRPr lang="en-CA" dirty="0"/>
          </a:p>
        </p:txBody>
      </p:sp>
      <p:sp>
        <p:nvSpPr>
          <p:cNvPr id="3" name="Content Placeholder 2"/>
          <p:cNvSpPr>
            <a:spLocks noGrp="1"/>
          </p:cNvSpPr>
          <p:nvPr>
            <p:ph idx="1"/>
          </p:nvPr>
        </p:nvSpPr>
        <p:spPr/>
        <p:txBody>
          <a:bodyPr/>
          <a:lstStyle/>
          <a:p>
            <a:r>
              <a:rPr lang="en-CA" dirty="0" smtClean="0"/>
              <a:t>Most often emotional conflicts are hidden from our conscious awareness.</a:t>
            </a:r>
          </a:p>
          <a:p>
            <a:r>
              <a:rPr lang="en-CA" dirty="0"/>
              <a:t>The biggest advantage of Reba testing is the ability to seek and find hidden conflicts. </a:t>
            </a:r>
          </a:p>
          <a:p>
            <a:r>
              <a:rPr lang="en-CA" dirty="0" smtClean="0"/>
              <a:t>Addressing and healing the blocks allows harmony and healing on mental, emotional, spiritual and physical levels.</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4131170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Testing PSE</a:t>
            </a:r>
            <a:endParaRPr lang="en-CA" dirty="0"/>
          </a:p>
        </p:txBody>
      </p:sp>
      <p:sp>
        <p:nvSpPr>
          <p:cNvPr id="3" name="Content Placeholder 2"/>
          <p:cNvSpPr>
            <a:spLocks noGrp="1"/>
          </p:cNvSpPr>
          <p:nvPr>
            <p:ph idx="1"/>
          </p:nvPr>
        </p:nvSpPr>
        <p:spPr/>
        <p:txBody>
          <a:bodyPr>
            <a:normAutofit/>
          </a:bodyPr>
          <a:lstStyle/>
          <a:p>
            <a:r>
              <a:rPr lang="en-CA" dirty="0" smtClean="0"/>
              <a:t>The testing method examines the body through the chakra system in respect to the physical body.</a:t>
            </a:r>
          </a:p>
          <a:p>
            <a:r>
              <a:rPr lang="en-CA" dirty="0" smtClean="0"/>
              <a:t>Each chakra has the possibility of multiple conflicts on the mental, emotional and spiritual level.</a:t>
            </a:r>
          </a:p>
          <a:p>
            <a:r>
              <a:rPr lang="en-CA" dirty="0" smtClean="0"/>
              <a:t>The PSE system accurately prioritizes the conflict most in need of resolution according to the body at the time of the testing.</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461029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92696"/>
            <a:ext cx="8229600" cy="1143000"/>
          </a:xfrm>
        </p:spPr>
        <p:txBody>
          <a:bodyPr/>
          <a:lstStyle/>
          <a:p>
            <a:r>
              <a:rPr lang="en-CA" dirty="0" smtClean="0"/>
              <a:t>The Chakra System</a:t>
            </a:r>
            <a:endParaRPr lang="en-CA" dirty="0"/>
          </a:p>
        </p:txBody>
      </p:sp>
      <p:sp>
        <p:nvSpPr>
          <p:cNvPr id="3" name="Content Placeholder 2"/>
          <p:cNvSpPr>
            <a:spLocks noGrp="1"/>
          </p:cNvSpPr>
          <p:nvPr>
            <p:ph idx="1"/>
          </p:nvPr>
        </p:nvSpPr>
        <p:spPr/>
        <p:txBody>
          <a:bodyPr/>
          <a:lstStyle/>
          <a:p>
            <a:r>
              <a:rPr lang="en-CA" dirty="0" smtClean="0"/>
              <a:t>Chakra 1 is the root chakra representing the gonads.  The colour is </a:t>
            </a:r>
            <a:r>
              <a:rPr lang="en-CA" dirty="0" smtClean="0">
                <a:solidFill>
                  <a:srgbClr val="FF0000"/>
                </a:solidFill>
              </a:rPr>
              <a:t>red</a:t>
            </a:r>
            <a:r>
              <a:rPr lang="en-CA" dirty="0" smtClean="0"/>
              <a:t>.  Conflicts include low self-esteem, lack of concentration, helplessness or extreme self-control.</a:t>
            </a:r>
          </a:p>
          <a:p>
            <a:r>
              <a:rPr lang="en-CA" dirty="0" smtClean="0"/>
              <a:t>Chakra 2 is the spleen chakra representing the adrenals.  The colour is </a:t>
            </a:r>
            <a:r>
              <a:rPr lang="en-CA" dirty="0" smtClean="0">
                <a:solidFill>
                  <a:srgbClr val="FFC000"/>
                </a:solidFill>
              </a:rPr>
              <a:t>orange</a:t>
            </a:r>
            <a:r>
              <a:rPr lang="en-CA" dirty="0" smtClean="0"/>
              <a:t>.  Conflicts may include nervousness, anxiety or defiance.</a:t>
            </a:r>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38127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1143000"/>
          </a:xfrm>
        </p:spPr>
        <p:txBody>
          <a:bodyPr/>
          <a:lstStyle/>
          <a:p>
            <a:r>
              <a:rPr lang="en-CA" dirty="0" smtClean="0"/>
              <a:t>The Chakra System</a:t>
            </a:r>
            <a:endParaRPr lang="en-CA" dirty="0"/>
          </a:p>
        </p:txBody>
      </p:sp>
      <p:sp>
        <p:nvSpPr>
          <p:cNvPr id="3" name="Content Placeholder 2"/>
          <p:cNvSpPr>
            <a:spLocks noGrp="1"/>
          </p:cNvSpPr>
          <p:nvPr>
            <p:ph idx="1"/>
          </p:nvPr>
        </p:nvSpPr>
        <p:spPr>
          <a:xfrm>
            <a:off x="457200" y="1484784"/>
            <a:ext cx="8229600" cy="4824536"/>
          </a:xfrm>
        </p:spPr>
        <p:txBody>
          <a:bodyPr>
            <a:normAutofit/>
          </a:bodyPr>
          <a:lstStyle/>
          <a:p>
            <a:endParaRPr lang="en-CA" dirty="0" smtClean="0"/>
          </a:p>
          <a:p>
            <a:r>
              <a:rPr lang="en-CA" dirty="0" smtClean="0"/>
              <a:t>Chakra 3 is the solar plexus representing the liver, stomach and pancreas.  The colour is </a:t>
            </a:r>
            <a:r>
              <a:rPr lang="en-CA" dirty="0" smtClean="0">
                <a:solidFill>
                  <a:srgbClr val="FFFF00"/>
                </a:solidFill>
              </a:rPr>
              <a:t>yellow</a:t>
            </a:r>
            <a:r>
              <a:rPr lang="en-CA" dirty="0" smtClean="0"/>
              <a:t>.  Conflicts may include feeling isolated, repressed emotions, unfulfilled desires, frustration.</a:t>
            </a:r>
          </a:p>
          <a:p>
            <a:r>
              <a:rPr lang="en-CA" dirty="0" smtClean="0"/>
              <a:t>Chakra 4 is the heart chakra representing the heart and thymus gland.  The colour is </a:t>
            </a:r>
            <a:r>
              <a:rPr lang="en-CA" dirty="0" smtClean="0">
                <a:solidFill>
                  <a:srgbClr val="00B050"/>
                </a:solidFill>
              </a:rPr>
              <a:t>green</a:t>
            </a:r>
            <a:r>
              <a:rPr lang="en-CA" dirty="0" smtClean="0"/>
              <a:t>.  Conflicts may include mental overstrain, deeply hurt, lack of hope, broken-hearted, panic.</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782010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Chakra System </a:t>
            </a:r>
            <a:endParaRPr lang="en-CA" dirty="0"/>
          </a:p>
        </p:txBody>
      </p:sp>
      <p:sp>
        <p:nvSpPr>
          <p:cNvPr id="3" name="Content Placeholder 2"/>
          <p:cNvSpPr>
            <a:spLocks noGrp="1"/>
          </p:cNvSpPr>
          <p:nvPr>
            <p:ph idx="1"/>
          </p:nvPr>
        </p:nvSpPr>
        <p:spPr/>
        <p:txBody>
          <a:bodyPr>
            <a:normAutofit/>
          </a:bodyPr>
          <a:lstStyle/>
          <a:p>
            <a:endParaRPr lang="en-CA" dirty="0" smtClean="0"/>
          </a:p>
          <a:p>
            <a:r>
              <a:rPr lang="en-CA" dirty="0" smtClean="0"/>
              <a:t>Chakra 5  is the throat chakra representing the thyroid and the voice.  The colour is </a:t>
            </a:r>
            <a:r>
              <a:rPr lang="en-CA" dirty="0" smtClean="0">
                <a:solidFill>
                  <a:schemeClr val="accent2"/>
                </a:solidFill>
              </a:rPr>
              <a:t>blue</a:t>
            </a:r>
            <a:r>
              <a:rPr lang="en-CA" dirty="0" smtClean="0"/>
              <a:t>. Conflicts include frozen feelings, shock and feelings of victimization.</a:t>
            </a:r>
          </a:p>
          <a:p>
            <a:endParaRPr lang="en-CA" dirty="0" smtClean="0"/>
          </a:p>
          <a:p>
            <a:r>
              <a:rPr lang="en-CA" dirty="0" smtClean="0"/>
              <a:t>Chakra 6 is the brow chakra representing the third eye or pituitary gland.  The colour is </a:t>
            </a:r>
            <a:r>
              <a:rPr lang="en-CA" dirty="0" smtClean="0">
                <a:solidFill>
                  <a:srgbClr val="3521AF"/>
                </a:solidFill>
              </a:rPr>
              <a:t>indigo</a:t>
            </a:r>
            <a:r>
              <a:rPr lang="en-CA" dirty="0" smtClean="0"/>
              <a:t>.  Conflicts include lack of trust, false pride, physical overstrain, restlessness, tension, discomfort.</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015673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The Chakra System</a:t>
            </a:r>
            <a:endParaRPr lang="en-CA" dirty="0"/>
          </a:p>
        </p:txBody>
      </p:sp>
      <p:sp>
        <p:nvSpPr>
          <p:cNvPr id="3" name="Content Placeholder 2"/>
          <p:cNvSpPr>
            <a:spLocks noGrp="1"/>
          </p:cNvSpPr>
          <p:nvPr>
            <p:ph idx="1"/>
          </p:nvPr>
        </p:nvSpPr>
        <p:spPr/>
        <p:txBody>
          <a:bodyPr/>
          <a:lstStyle/>
          <a:p>
            <a:r>
              <a:rPr lang="en-CA" dirty="0" smtClean="0"/>
              <a:t>Chakra 7 is the crown chakra representing the pineal gland.  The colour is </a:t>
            </a:r>
            <a:r>
              <a:rPr lang="en-CA" dirty="0" smtClean="0">
                <a:solidFill>
                  <a:srgbClr val="7030A0"/>
                </a:solidFill>
              </a:rPr>
              <a:t>violet</a:t>
            </a:r>
            <a:r>
              <a:rPr lang="en-CA" dirty="0" smtClean="0"/>
              <a:t>.  Conflicts may include mistrust, materialism, and inability to face reality, judgemental.</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304739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Psychosomatic Energetics</a:t>
            </a:r>
            <a:endParaRPr lang="en-CA" dirty="0"/>
          </a:p>
        </p:txBody>
      </p:sp>
      <p:sp>
        <p:nvSpPr>
          <p:cNvPr id="3" name="Content Placeholder 2"/>
          <p:cNvSpPr>
            <a:spLocks noGrp="1"/>
          </p:cNvSpPr>
          <p:nvPr>
            <p:ph idx="1"/>
          </p:nvPr>
        </p:nvSpPr>
        <p:spPr/>
        <p:txBody>
          <a:bodyPr/>
          <a:lstStyle/>
          <a:p>
            <a:r>
              <a:rPr lang="en-CA" dirty="0" smtClean="0"/>
              <a:t>From the Psychosomatic Energetics point of view,  stresses and conflicts affect us all in one of two major ways:</a:t>
            </a:r>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9442531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Psychosomatic Energetics</a:t>
            </a:r>
            <a:endParaRPr lang="en-CA" dirty="0"/>
          </a:p>
        </p:txBody>
      </p:sp>
      <p:sp>
        <p:nvSpPr>
          <p:cNvPr id="3" name="Content Placeholder 2"/>
          <p:cNvSpPr>
            <a:spLocks noGrp="1"/>
          </p:cNvSpPr>
          <p:nvPr>
            <p:ph idx="1"/>
          </p:nvPr>
        </p:nvSpPr>
        <p:spPr/>
        <p:txBody>
          <a:bodyPr>
            <a:normAutofit/>
          </a:bodyPr>
          <a:lstStyle/>
          <a:p>
            <a:pPr marL="0" indent="0">
              <a:buNone/>
            </a:pPr>
            <a:r>
              <a:rPr lang="en-CA" dirty="0" smtClean="0"/>
              <a:t>1) Conflicts physically interfere with the function of the different glandular systems including pancreas, thyroid, adrenals and reproductive hormones.  It can be difficult to implement change through exercise and dietary change if the patient has a significant energetic block.  The unconscious conflict may make the patient frequently forget to take the medication, stick to the diet or find the motivation to exercise.  Progress will be slower than hoped.</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842463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Psychosomatic Energetics</a:t>
            </a:r>
            <a:endParaRPr lang="en-CA" dirty="0"/>
          </a:p>
        </p:txBody>
      </p:sp>
      <p:sp>
        <p:nvSpPr>
          <p:cNvPr id="3" name="Content Placeholder 2"/>
          <p:cNvSpPr>
            <a:spLocks noGrp="1"/>
          </p:cNvSpPr>
          <p:nvPr>
            <p:ph idx="1"/>
          </p:nvPr>
        </p:nvSpPr>
        <p:spPr/>
        <p:txBody>
          <a:bodyPr>
            <a:normAutofit/>
          </a:bodyPr>
          <a:lstStyle/>
          <a:p>
            <a:r>
              <a:rPr lang="en-CA" dirty="0" smtClean="0"/>
              <a:t>2) Emotional blockages can facilitate development of a powerful self-sabotage program making it very difficult for a patient to change without outside intervention.  </a:t>
            </a:r>
          </a:p>
          <a:p>
            <a:endParaRPr lang="en-CA" dirty="0" smtClean="0"/>
          </a:p>
          <a:p>
            <a:r>
              <a:rPr lang="en-CA" dirty="0" smtClean="0"/>
              <a:t>Some examples of self-sabotage scenarios include: </a:t>
            </a:r>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983680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CA" sz="4000" dirty="0" smtClean="0"/>
              <a:t>The Impact Of Enduring Emotional Trauma on Metabolism</a:t>
            </a:r>
            <a:endParaRPr lang="en-CA" sz="4000" dirty="0"/>
          </a:p>
        </p:txBody>
      </p:sp>
      <p:sp>
        <p:nvSpPr>
          <p:cNvPr id="3" name="Subtitle 2"/>
          <p:cNvSpPr>
            <a:spLocks noGrp="1"/>
          </p:cNvSpPr>
          <p:nvPr>
            <p:ph idx="1"/>
          </p:nvPr>
        </p:nvSpPr>
        <p:spPr/>
        <p:txBody>
          <a:bodyPr/>
          <a:lstStyle/>
          <a:p>
            <a:pPr algn="l"/>
            <a:r>
              <a:rPr lang="en-CA" dirty="0" smtClean="0"/>
              <a:t>Primary metabolic disorders include:</a:t>
            </a:r>
          </a:p>
          <a:p>
            <a:pPr marL="457200" indent="-457200" algn="l">
              <a:buFont typeface="Arial" pitchFamily="34" charset="0"/>
              <a:buChar char="•"/>
            </a:pPr>
            <a:r>
              <a:rPr lang="en-CA" dirty="0" smtClean="0"/>
              <a:t>Gout</a:t>
            </a:r>
          </a:p>
          <a:p>
            <a:pPr marL="457200" indent="-457200" algn="l">
              <a:buFont typeface="Arial" pitchFamily="34" charset="0"/>
              <a:buChar char="•"/>
            </a:pPr>
            <a:r>
              <a:rPr lang="en-CA" dirty="0" smtClean="0"/>
              <a:t>Diabetes</a:t>
            </a:r>
          </a:p>
          <a:p>
            <a:pPr marL="457200" indent="-457200" algn="l">
              <a:buFont typeface="Arial" pitchFamily="34" charset="0"/>
              <a:buChar char="•"/>
            </a:pPr>
            <a:r>
              <a:rPr lang="en-CA" dirty="0" smtClean="0"/>
              <a:t>Hyperthyroidism</a:t>
            </a:r>
          </a:p>
          <a:p>
            <a:pPr marL="457200" indent="-457200" algn="l">
              <a:buFont typeface="Arial" pitchFamily="34" charset="0"/>
              <a:buChar char="•"/>
            </a:pPr>
            <a:r>
              <a:rPr lang="en-CA" dirty="0" smtClean="0"/>
              <a:t>Hypothyroidism</a:t>
            </a:r>
          </a:p>
          <a:p>
            <a:pPr marL="457200" indent="-457200">
              <a:buFont typeface="Arial" pitchFamily="34" charset="0"/>
              <a:buChar char="•"/>
            </a:pP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6939844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04664"/>
            <a:ext cx="8229600" cy="1143000"/>
          </a:xfrm>
        </p:spPr>
        <p:txBody>
          <a:bodyPr/>
          <a:lstStyle/>
          <a:p>
            <a:r>
              <a:rPr lang="en-CA" dirty="0" smtClean="0"/>
              <a:t>Psychosomatic Energetics</a:t>
            </a:r>
            <a:endParaRPr lang="en-CA" dirty="0"/>
          </a:p>
        </p:txBody>
      </p:sp>
      <p:sp>
        <p:nvSpPr>
          <p:cNvPr id="3" name="Content Placeholder 2"/>
          <p:cNvSpPr>
            <a:spLocks noGrp="1"/>
          </p:cNvSpPr>
          <p:nvPr>
            <p:ph idx="1"/>
          </p:nvPr>
        </p:nvSpPr>
        <p:spPr>
          <a:xfrm>
            <a:off x="467544" y="1556792"/>
            <a:ext cx="8229600" cy="4389120"/>
          </a:xfrm>
        </p:spPr>
        <p:txBody>
          <a:bodyPr>
            <a:normAutofit/>
          </a:bodyPr>
          <a:lstStyle/>
          <a:p>
            <a:pPr marL="0" indent="0">
              <a:buNone/>
            </a:pPr>
            <a:endParaRPr lang="en-CA" dirty="0" smtClean="0"/>
          </a:p>
          <a:p>
            <a:pPr marL="0" indent="0">
              <a:buNone/>
            </a:pPr>
            <a:r>
              <a:rPr lang="en-CA" dirty="0" smtClean="0"/>
              <a:t>B) An alcoholic wants sobriety and all the positive family and lifestyle changes that comes with it, but continues to hang out at the bar with his drinking buddies.</a:t>
            </a:r>
          </a:p>
          <a:p>
            <a:pPr marL="0" indent="0">
              <a:buNone/>
            </a:pPr>
            <a:endParaRPr lang="en-CA" dirty="0" smtClean="0"/>
          </a:p>
          <a:p>
            <a:pPr marL="0" indent="0">
              <a:buNone/>
            </a:pPr>
            <a:r>
              <a:rPr lang="en-CA" dirty="0" smtClean="0"/>
              <a:t>C) An elderly person with COPD is suffering 	terribly from low O2 saturation and uses a portable oxygen tank, but despite knowledge of the dangers of fire and oxygen, continues to smoke a pack of cigarettes a day.</a:t>
            </a:r>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730416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Psychosomatic Energetics</a:t>
            </a:r>
            <a:endParaRPr lang="en-CA" dirty="0"/>
          </a:p>
        </p:txBody>
      </p:sp>
      <p:sp>
        <p:nvSpPr>
          <p:cNvPr id="3" name="Content Placeholder 2"/>
          <p:cNvSpPr>
            <a:spLocks noGrp="1"/>
          </p:cNvSpPr>
          <p:nvPr>
            <p:ph idx="1"/>
          </p:nvPr>
        </p:nvSpPr>
        <p:spPr/>
        <p:txBody>
          <a:bodyPr/>
          <a:lstStyle/>
          <a:p>
            <a:pPr marL="0" indent="0">
              <a:buNone/>
            </a:pPr>
            <a:endParaRPr lang="en-CA" dirty="0" smtClean="0"/>
          </a:p>
          <a:p>
            <a:pPr marL="0" indent="0">
              <a:buNone/>
            </a:pPr>
            <a:r>
              <a:rPr lang="en-CA" dirty="0" smtClean="0"/>
              <a:t>C.  A diabetic who wants to control blood glucose levels through diet and exercise, but has difficulty avoiding sugar and maintaining a healthful lifestyle</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846246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Psychosomatic Energetics</a:t>
            </a:r>
            <a:endParaRPr lang="en-CA" dirty="0"/>
          </a:p>
        </p:txBody>
      </p:sp>
      <p:sp>
        <p:nvSpPr>
          <p:cNvPr id="3" name="Content Placeholder 2"/>
          <p:cNvSpPr>
            <a:spLocks noGrp="1"/>
          </p:cNvSpPr>
          <p:nvPr>
            <p:ph idx="1"/>
          </p:nvPr>
        </p:nvSpPr>
        <p:spPr/>
        <p:txBody>
          <a:bodyPr>
            <a:normAutofit/>
          </a:bodyPr>
          <a:lstStyle/>
          <a:p>
            <a:r>
              <a:rPr lang="en-CA" dirty="0" smtClean="0"/>
              <a:t>PSE gives us a modality to successfully identify and treat unresolved conflicts, which is consistently reproducible.  It allows us to prioritize treatment</a:t>
            </a:r>
          </a:p>
          <a:p>
            <a:endParaRPr lang="en-CA" dirty="0"/>
          </a:p>
          <a:p>
            <a:r>
              <a:rPr lang="en-CA" dirty="0" smtClean="0"/>
              <a:t>The average person has experienced 3 to 6 conflicts requiring resolution to allow that person to maximize wellness and find satisfaction in life.  </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5330995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Reba Testing</a:t>
            </a:r>
            <a:endParaRPr lang="en-CA" dirty="0"/>
          </a:p>
        </p:txBody>
      </p:sp>
      <p:sp>
        <p:nvSpPr>
          <p:cNvPr id="3" name="Content Placeholder 2"/>
          <p:cNvSpPr>
            <a:spLocks noGrp="1"/>
          </p:cNvSpPr>
          <p:nvPr>
            <p:ph idx="1"/>
          </p:nvPr>
        </p:nvSpPr>
        <p:spPr/>
        <p:txBody>
          <a:bodyPr>
            <a:normAutofit/>
          </a:bodyPr>
          <a:lstStyle/>
          <a:p>
            <a:r>
              <a:rPr lang="en-CA" dirty="0" smtClean="0"/>
              <a:t>Using the Reba testing device we can quickly identify and prioritize:</a:t>
            </a:r>
          </a:p>
          <a:p>
            <a:r>
              <a:rPr lang="en-CA" dirty="0" smtClean="0"/>
              <a:t>1) The unresolved conflict and then identify the unresolved emotional feeling behind the conflict.</a:t>
            </a:r>
          </a:p>
          <a:p>
            <a:r>
              <a:rPr lang="en-CA" dirty="0" smtClean="0"/>
              <a:t>2)  The relative age at which the conflict was activated, as well as the approximate length of time required for the resolution of the conflict. </a:t>
            </a:r>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6913013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Reba Testing</a:t>
            </a:r>
            <a:endParaRPr lang="en-CA" dirty="0"/>
          </a:p>
        </p:txBody>
      </p:sp>
      <p:sp>
        <p:nvSpPr>
          <p:cNvPr id="3" name="Content Placeholder 2"/>
          <p:cNvSpPr>
            <a:spLocks noGrp="1"/>
          </p:cNvSpPr>
          <p:nvPr>
            <p:ph idx="1"/>
          </p:nvPr>
        </p:nvSpPr>
        <p:spPr/>
        <p:txBody>
          <a:bodyPr/>
          <a:lstStyle/>
          <a:p>
            <a:pPr marL="0" indent="0">
              <a:buNone/>
            </a:pPr>
            <a:r>
              <a:rPr lang="en-CA" dirty="0" smtClean="0"/>
              <a:t>The Reba testing system allows the practitioner to tell the patient: </a:t>
            </a:r>
          </a:p>
          <a:p>
            <a:r>
              <a:rPr lang="en-CA" dirty="0" smtClean="0"/>
              <a:t>1)  what traumas have had the most significant impact on their mental, physical and spiritual wellness.  </a:t>
            </a:r>
          </a:p>
          <a:p>
            <a:r>
              <a:rPr lang="en-CA" dirty="0" smtClean="0"/>
              <a:t>2) which of their traumas has the most pressing need for treatment.</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945380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History #1</a:t>
            </a:r>
            <a:endParaRPr lang="en-CA" dirty="0"/>
          </a:p>
        </p:txBody>
      </p:sp>
      <p:sp>
        <p:nvSpPr>
          <p:cNvPr id="3" name="Content Placeholder 2"/>
          <p:cNvSpPr>
            <a:spLocks noGrp="1"/>
          </p:cNvSpPr>
          <p:nvPr>
            <p:ph idx="1"/>
          </p:nvPr>
        </p:nvSpPr>
        <p:spPr/>
        <p:txBody>
          <a:bodyPr/>
          <a:lstStyle/>
          <a:p>
            <a:r>
              <a:rPr lang="en-CA" dirty="0" smtClean="0"/>
              <a:t>PSE Remedies </a:t>
            </a:r>
            <a:r>
              <a:rPr lang="en-CA" dirty="0" err="1" smtClean="0"/>
              <a:t>Chavita</a:t>
            </a:r>
            <a:r>
              <a:rPr lang="en-CA" dirty="0" smtClean="0"/>
              <a:t> 5 and </a:t>
            </a:r>
            <a:r>
              <a:rPr lang="en-CA" dirty="0" err="1" smtClean="0"/>
              <a:t>Emvita</a:t>
            </a:r>
            <a:r>
              <a:rPr lang="en-CA" dirty="0" smtClean="0"/>
              <a:t> 17</a:t>
            </a:r>
          </a:p>
          <a:p>
            <a:r>
              <a:rPr lang="en-CA" dirty="0" smtClean="0"/>
              <a:t>A 45 year old female presented at the clinic with complaints of chronic obesity (BMI 32 and weight 198 lbs.) since the time of menarche. CBC, </a:t>
            </a:r>
            <a:r>
              <a:rPr lang="en-CA" dirty="0" err="1" smtClean="0"/>
              <a:t>CompMetabolic</a:t>
            </a:r>
            <a:r>
              <a:rPr lang="en-CA" dirty="0" smtClean="0"/>
              <a:t> and lipid profile were within normal limits.  She had tried various diets and exercise programs with little to no results.</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85044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History #1 </a:t>
            </a:r>
            <a:r>
              <a:rPr lang="en-CA" sz="1800" dirty="0" smtClean="0"/>
              <a:t>cont…</a:t>
            </a:r>
            <a:endParaRPr lang="en-CA" sz="1800" dirty="0"/>
          </a:p>
        </p:txBody>
      </p:sp>
      <p:sp>
        <p:nvSpPr>
          <p:cNvPr id="3" name="Content Placeholder 2"/>
          <p:cNvSpPr>
            <a:spLocks noGrp="1"/>
          </p:cNvSpPr>
          <p:nvPr>
            <p:ph idx="1"/>
          </p:nvPr>
        </p:nvSpPr>
        <p:spPr/>
        <p:txBody>
          <a:bodyPr>
            <a:normAutofit/>
          </a:bodyPr>
          <a:lstStyle/>
          <a:p>
            <a:r>
              <a:rPr lang="en-CA" dirty="0" smtClean="0"/>
              <a:t>Reba testing showed a blockage of the 5</a:t>
            </a:r>
            <a:r>
              <a:rPr lang="en-CA" baseline="30000" dirty="0" smtClean="0"/>
              <a:t>th</a:t>
            </a:r>
            <a:r>
              <a:rPr lang="en-CA" dirty="0" smtClean="0"/>
              <a:t> chakra the energy centre of the throat.</a:t>
            </a:r>
          </a:p>
          <a:p>
            <a:r>
              <a:rPr lang="en-CA" dirty="0" smtClean="0"/>
              <a:t>When the thyroid functions well, all the other organs with metabolic function are in balance and the person feels energetic with a sense of wellbeing.  </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7592533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#1 </a:t>
            </a:r>
            <a:r>
              <a:rPr lang="en-CA" sz="1600" dirty="0" smtClean="0"/>
              <a:t>cont…</a:t>
            </a:r>
            <a:endParaRPr lang="en-CA" dirty="0"/>
          </a:p>
        </p:txBody>
      </p:sp>
      <p:sp>
        <p:nvSpPr>
          <p:cNvPr id="3" name="Content Placeholder 2"/>
          <p:cNvSpPr>
            <a:spLocks noGrp="1"/>
          </p:cNvSpPr>
          <p:nvPr>
            <p:ph idx="1"/>
          </p:nvPr>
        </p:nvSpPr>
        <p:spPr/>
        <p:txBody>
          <a:bodyPr>
            <a:normAutofit/>
          </a:bodyPr>
          <a:lstStyle/>
          <a:p>
            <a:r>
              <a:rPr lang="en-CA" dirty="0"/>
              <a:t>The energetic concept is with communication, with oneself and others.  Expressing oneself clearly and speaking your truth, while listening effectively</a:t>
            </a:r>
            <a:r>
              <a:rPr lang="en-CA" dirty="0" smtClean="0"/>
              <a:t>.</a:t>
            </a:r>
          </a:p>
          <a:p>
            <a:r>
              <a:rPr lang="de-DE" dirty="0" smtClean="0"/>
              <a:t>On </a:t>
            </a:r>
            <a:r>
              <a:rPr lang="de-DE" dirty="0"/>
              <a:t>the emotional level, the remedy was Emvita 17, which is related to feeling like no one hears you and is also associated with people who have trouble nurturing themselves.</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55384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#1 </a:t>
            </a:r>
            <a:r>
              <a:rPr lang="en-CA" sz="1600" dirty="0" smtClean="0"/>
              <a:t>cont…</a:t>
            </a:r>
            <a:endParaRPr lang="en-CA" dirty="0"/>
          </a:p>
        </p:txBody>
      </p:sp>
      <p:sp>
        <p:nvSpPr>
          <p:cNvPr id="3" name="Content Placeholder 2"/>
          <p:cNvSpPr>
            <a:spLocks noGrp="1"/>
          </p:cNvSpPr>
          <p:nvPr>
            <p:ph idx="1"/>
          </p:nvPr>
        </p:nvSpPr>
        <p:spPr/>
        <p:txBody>
          <a:bodyPr/>
          <a:lstStyle/>
          <a:p>
            <a:r>
              <a:rPr lang="de-DE" dirty="0"/>
              <a:t>When the testing and results were discussed with the patient and after her tears had stopped, she expressed her belief that nobody had heard her, listened to her or valued her words, ever in her life.</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7120818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#1 </a:t>
            </a:r>
            <a:r>
              <a:rPr lang="en-CA" sz="1600" dirty="0" smtClean="0"/>
              <a:t>cont......</a:t>
            </a:r>
            <a:endParaRPr lang="en-CA" dirty="0"/>
          </a:p>
        </p:txBody>
      </p:sp>
      <p:sp>
        <p:nvSpPr>
          <p:cNvPr id="3" name="Content Placeholder 2"/>
          <p:cNvSpPr>
            <a:spLocks noGrp="1"/>
          </p:cNvSpPr>
          <p:nvPr>
            <p:ph idx="1"/>
          </p:nvPr>
        </p:nvSpPr>
        <p:spPr/>
        <p:txBody>
          <a:bodyPr/>
          <a:lstStyle/>
          <a:p>
            <a:r>
              <a:rPr lang="de-DE" dirty="0"/>
              <a:t>In her professional and personal relationships she surrounded herself with stronger personalities that reinforced her belief that she had little </a:t>
            </a:r>
            <a:r>
              <a:rPr lang="de-DE" dirty="0" smtClean="0"/>
              <a:t>of </a:t>
            </a:r>
            <a:r>
              <a:rPr lang="de-DE" dirty="0"/>
              <a:t>value to say. The unworthiness that she felt affected her ability to stay on task with her weight loss programs. </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373302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Improving Metabolic Performance</a:t>
            </a:r>
            <a:endParaRPr lang="en-CA" dirty="0"/>
          </a:p>
        </p:txBody>
      </p:sp>
      <p:sp>
        <p:nvSpPr>
          <p:cNvPr id="3" name="Content Placeholder 2"/>
          <p:cNvSpPr>
            <a:spLocks noGrp="1"/>
          </p:cNvSpPr>
          <p:nvPr>
            <p:ph idx="1"/>
          </p:nvPr>
        </p:nvSpPr>
        <p:spPr/>
        <p:txBody>
          <a:bodyPr/>
          <a:lstStyle/>
          <a:p>
            <a:pPr marL="0" indent="0">
              <a:buNone/>
            </a:pPr>
            <a:r>
              <a:rPr lang="en-CA" dirty="0" smtClean="0"/>
              <a:t>Metabolic performance can be improved with:</a:t>
            </a:r>
          </a:p>
          <a:p>
            <a:endParaRPr lang="en-CA" dirty="0" smtClean="0"/>
          </a:p>
          <a:p>
            <a:r>
              <a:rPr lang="en-CA" dirty="0" smtClean="0"/>
              <a:t>A balanced diet</a:t>
            </a:r>
          </a:p>
          <a:p>
            <a:endParaRPr lang="en-CA" dirty="0" smtClean="0"/>
          </a:p>
          <a:p>
            <a:r>
              <a:rPr lang="en-CA" dirty="0" smtClean="0"/>
              <a:t>Physical Exercise</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6979811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#1 </a:t>
            </a:r>
            <a:r>
              <a:rPr lang="en-CA" sz="1800" dirty="0" smtClean="0"/>
              <a:t>cont....</a:t>
            </a:r>
            <a:endParaRPr lang="en-CA" sz="1800" dirty="0"/>
          </a:p>
        </p:txBody>
      </p:sp>
      <p:sp>
        <p:nvSpPr>
          <p:cNvPr id="3" name="Content Placeholder 2"/>
          <p:cNvSpPr>
            <a:spLocks noGrp="1"/>
          </p:cNvSpPr>
          <p:nvPr>
            <p:ph idx="1"/>
          </p:nvPr>
        </p:nvSpPr>
        <p:spPr/>
        <p:txBody>
          <a:bodyPr>
            <a:normAutofit/>
          </a:bodyPr>
          <a:lstStyle/>
          <a:p>
            <a:pPr marL="0" indent="0">
              <a:buNone/>
            </a:pPr>
            <a:r>
              <a:rPr lang="de-DE" dirty="0"/>
              <a:t>As she took the Rubimed remedies two major changes became evident:</a:t>
            </a:r>
            <a:endParaRPr lang="en-CA" dirty="0"/>
          </a:p>
          <a:p>
            <a:pPr marL="0" lvl="0" indent="0">
              <a:buNone/>
            </a:pPr>
            <a:r>
              <a:rPr lang="de-DE" dirty="0" smtClean="0"/>
              <a:t>1) Her </a:t>
            </a:r>
            <a:r>
              <a:rPr lang="de-DE" dirty="0"/>
              <a:t>metabolism improved, because she was able to stay on task with her weight loss program and because the remedies were supporting her thyroid and her emotional strength. She was able to take her thyroid supplement for a shorter course of treatment and get better results from it.  Once her course of Rubimed therapy was complete she was able to reduce and finally eliminate the thyroid supplement.</a:t>
            </a:r>
            <a:endParaRPr lang="en-CA" dirty="0"/>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6819746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#1 </a:t>
            </a:r>
            <a:r>
              <a:rPr lang="en-CA" sz="1600" dirty="0" smtClean="0"/>
              <a:t>cont...</a:t>
            </a:r>
            <a:endParaRPr lang="en-CA" dirty="0"/>
          </a:p>
        </p:txBody>
      </p:sp>
      <p:sp>
        <p:nvSpPr>
          <p:cNvPr id="3" name="Content Placeholder 2"/>
          <p:cNvSpPr>
            <a:spLocks noGrp="1"/>
          </p:cNvSpPr>
          <p:nvPr>
            <p:ph idx="1"/>
          </p:nvPr>
        </p:nvSpPr>
        <p:spPr/>
        <p:txBody>
          <a:bodyPr/>
          <a:lstStyle/>
          <a:p>
            <a:r>
              <a:rPr lang="de-DE" dirty="0"/>
              <a:t>She changed most of her social contacts to a group of people she felt were interested in what she had to say and who </a:t>
            </a:r>
            <a:r>
              <a:rPr lang="de-DE" dirty="0" smtClean="0"/>
              <a:t>listened.</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733287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#1 </a:t>
            </a:r>
            <a:r>
              <a:rPr lang="en-CA" sz="1600" dirty="0" smtClean="0"/>
              <a:t>cont...</a:t>
            </a:r>
            <a:endParaRPr lang="en-CA" dirty="0"/>
          </a:p>
        </p:txBody>
      </p:sp>
      <p:sp>
        <p:nvSpPr>
          <p:cNvPr id="3" name="Content Placeholder 2"/>
          <p:cNvSpPr>
            <a:spLocks noGrp="1"/>
          </p:cNvSpPr>
          <p:nvPr>
            <p:ph idx="1"/>
          </p:nvPr>
        </p:nvSpPr>
        <p:spPr/>
        <p:txBody>
          <a:bodyPr/>
          <a:lstStyle/>
          <a:p>
            <a:r>
              <a:rPr lang="de-DE" dirty="0"/>
              <a:t>According to our testing, using the Reba machine from PSE, this was a conflict that had manifested in her early teenage years.  To resolve the conflict the treatment consisted of two sets of Chavita 5 and Emvita 17.</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7706791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#1 </a:t>
            </a:r>
            <a:r>
              <a:rPr lang="en-CA" sz="1800" dirty="0" smtClean="0"/>
              <a:t>cont...</a:t>
            </a:r>
            <a:endParaRPr lang="en-CA" sz="1800" dirty="0"/>
          </a:p>
        </p:txBody>
      </p:sp>
      <p:sp>
        <p:nvSpPr>
          <p:cNvPr id="3" name="Content Placeholder 2"/>
          <p:cNvSpPr>
            <a:spLocks noGrp="1"/>
          </p:cNvSpPr>
          <p:nvPr>
            <p:ph idx="1"/>
          </p:nvPr>
        </p:nvSpPr>
        <p:spPr/>
        <p:txBody>
          <a:bodyPr/>
          <a:lstStyle/>
          <a:p>
            <a:r>
              <a:rPr lang="de-DE" dirty="0"/>
              <a:t>No other medications or supplements were used. Each set lasted approximately 6 weeks, so the full treatment for this particular conflict with this lady took close to three months to resolve.  By resolving this conflict it provided the opportunity for her to make a major shift in her life.</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4116325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Case </a:t>
            </a:r>
            <a:r>
              <a:rPr lang="en-CA" dirty="0"/>
              <a:t>History #1 </a:t>
            </a:r>
            <a:r>
              <a:rPr lang="en-CA" sz="1800" dirty="0" smtClean="0"/>
              <a:t>cont...</a:t>
            </a:r>
            <a:endParaRPr lang="en-CA" sz="1800" dirty="0"/>
          </a:p>
        </p:txBody>
      </p:sp>
      <p:sp>
        <p:nvSpPr>
          <p:cNvPr id="3" name="Content Placeholder 2"/>
          <p:cNvSpPr>
            <a:spLocks noGrp="1"/>
          </p:cNvSpPr>
          <p:nvPr>
            <p:ph idx="1"/>
          </p:nvPr>
        </p:nvSpPr>
        <p:spPr/>
        <p:txBody>
          <a:bodyPr>
            <a:normAutofit fontScale="85000" lnSpcReduction="20000"/>
          </a:bodyPr>
          <a:lstStyle/>
          <a:p>
            <a:r>
              <a:rPr lang="en-CA" dirty="0"/>
              <a:t>Repeat thyroid testing showed the following: </a:t>
            </a:r>
          </a:p>
          <a:p>
            <a:r>
              <a:rPr lang="en-US" dirty="0"/>
              <a:t>Patient Values	 (3 months later)		Optimal Reference Ranges </a:t>
            </a:r>
            <a:endParaRPr lang="en-CA" dirty="0"/>
          </a:p>
          <a:p>
            <a:r>
              <a:rPr lang="en-US" dirty="0"/>
              <a:t>TSH: 2.1 					TSH: 1.2 – 2.0 µIU/mL</a:t>
            </a:r>
            <a:endParaRPr lang="en-CA" dirty="0"/>
          </a:p>
          <a:p>
            <a:r>
              <a:rPr lang="en-US" dirty="0"/>
              <a:t>Free T3: 2.8pg/ml				free T3: 2.3 – 4.2 </a:t>
            </a:r>
            <a:r>
              <a:rPr lang="en-US" dirty="0" err="1"/>
              <a:t>pg</a:t>
            </a:r>
            <a:r>
              <a:rPr lang="en-US" dirty="0"/>
              <a:t>/ml</a:t>
            </a:r>
            <a:endParaRPr lang="en-CA" dirty="0"/>
          </a:p>
          <a:p>
            <a:r>
              <a:rPr lang="en-US" dirty="0"/>
              <a:t>Free T4: 1.2 </a:t>
            </a:r>
            <a:r>
              <a:rPr lang="en-US" dirty="0" err="1"/>
              <a:t>ng</a:t>
            </a:r>
            <a:r>
              <a:rPr lang="en-US" dirty="0"/>
              <a:t>/dl				free T4: 0.7 – 2.4 </a:t>
            </a:r>
            <a:r>
              <a:rPr lang="en-US" dirty="0" err="1"/>
              <a:t>ng</a:t>
            </a:r>
            <a:r>
              <a:rPr lang="en-US" dirty="0"/>
              <a:t>/dl</a:t>
            </a:r>
            <a:endParaRPr lang="en-CA" dirty="0"/>
          </a:p>
          <a:p>
            <a:r>
              <a:rPr lang="en-US" dirty="0"/>
              <a:t>Total T4: 8.0 mcg/dl				total T4: 6.0 – 12.0 mcg/dl</a:t>
            </a:r>
            <a:endParaRPr lang="en-CA" dirty="0"/>
          </a:p>
          <a:p>
            <a:r>
              <a:rPr lang="en-US" dirty="0"/>
              <a:t>TPO: </a:t>
            </a:r>
            <a:r>
              <a:rPr lang="en-US" dirty="0" smtClean="0"/>
              <a:t>negative TPO </a:t>
            </a:r>
            <a:r>
              <a:rPr lang="en-US" dirty="0"/>
              <a:t>(anti thyroglobulin antibody)</a:t>
            </a:r>
            <a:endParaRPr lang="en-CA" dirty="0"/>
          </a:p>
          <a:p>
            <a:r>
              <a:rPr lang="en-US" dirty="0"/>
              <a:t>BMI 29 weight 180</a:t>
            </a:r>
            <a:endParaRPr lang="en-CA" dirty="0"/>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122501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980728"/>
            <a:ext cx="8229600" cy="1143000"/>
          </a:xfrm>
        </p:spPr>
        <p:txBody>
          <a:bodyPr>
            <a:normAutofit fontScale="90000"/>
          </a:bodyPr>
          <a:lstStyle/>
          <a:p>
            <a:r>
              <a:rPr lang="en-US" dirty="0" smtClean="0"/>
              <a:t/>
            </a:r>
            <a:br>
              <a:rPr lang="en-US" dirty="0" smtClean="0"/>
            </a:br>
            <a:r>
              <a:rPr lang="en-US" dirty="0" smtClean="0"/>
              <a:t/>
            </a:r>
            <a:br>
              <a:rPr lang="en-US" dirty="0" smtClean="0"/>
            </a:br>
            <a:r>
              <a:rPr lang="en-US" dirty="0" smtClean="0"/>
              <a:t>Case </a:t>
            </a:r>
            <a:r>
              <a:rPr lang="en-US" dirty="0"/>
              <a:t>History </a:t>
            </a:r>
            <a:r>
              <a:rPr lang="en-US" dirty="0" smtClean="0"/>
              <a:t>#2</a:t>
            </a:r>
            <a:r>
              <a:rPr lang="en-CA" dirty="0"/>
              <a:t/>
            </a:r>
            <a:br>
              <a:rPr lang="en-CA" dirty="0"/>
            </a:br>
            <a:endParaRPr lang="en-CA" dirty="0"/>
          </a:p>
        </p:txBody>
      </p:sp>
      <p:sp>
        <p:nvSpPr>
          <p:cNvPr id="3" name="Content Placeholder 2"/>
          <p:cNvSpPr>
            <a:spLocks noGrp="1"/>
          </p:cNvSpPr>
          <p:nvPr>
            <p:ph idx="1"/>
          </p:nvPr>
        </p:nvSpPr>
        <p:spPr/>
        <p:txBody>
          <a:bodyPr/>
          <a:lstStyle/>
          <a:p>
            <a:r>
              <a:rPr lang="en-US" dirty="0"/>
              <a:t>A 58 year old, non-smoking male recently diagnosed with type 2 diabetes with a BMI 24.4 </a:t>
            </a:r>
            <a:endParaRPr lang="en-US" dirty="0" smtClean="0"/>
          </a:p>
          <a:p>
            <a:r>
              <a:rPr lang="de-DE" dirty="0" smtClean="0"/>
              <a:t>CBC</a:t>
            </a:r>
            <a:r>
              <a:rPr lang="de-DE" dirty="0"/>
              <a:t>, CompMetabolic and Lipid profile were within normal limits except triglycerides were slightly elevated, AM fasting glucose 14.8 mmol/L and hemoglobin A1C 9.8%. </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9758578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Case History #2 </a:t>
            </a:r>
            <a:r>
              <a:rPr lang="en-CA" sz="1800" b="1" dirty="0" smtClean="0"/>
              <a:t>cont....</a:t>
            </a:r>
            <a:endParaRPr lang="en-CA" sz="1800" dirty="0"/>
          </a:p>
        </p:txBody>
      </p:sp>
      <p:sp>
        <p:nvSpPr>
          <p:cNvPr id="3" name="Content Placeholder 2"/>
          <p:cNvSpPr>
            <a:spLocks noGrp="1"/>
          </p:cNvSpPr>
          <p:nvPr>
            <p:ph idx="1"/>
          </p:nvPr>
        </p:nvSpPr>
        <p:spPr/>
        <p:txBody>
          <a:bodyPr/>
          <a:lstStyle/>
          <a:p>
            <a:r>
              <a:rPr lang="de-DE" dirty="0"/>
              <a:t>The patient has been trying to follow a regimen of diet and exercise to control blood sugars and was having difficulty staying away </a:t>
            </a:r>
            <a:r>
              <a:rPr lang="de-DE" dirty="0" smtClean="0"/>
              <a:t>from </a:t>
            </a:r>
            <a:r>
              <a:rPr lang="de-DE" dirty="0"/>
              <a:t>sugar</a:t>
            </a:r>
            <a:r>
              <a:rPr lang="de-DE" dirty="0" smtClean="0"/>
              <a:t>.</a:t>
            </a:r>
          </a:p>
          <a:p>
            <a:pPr lvl="0"/>
            <a:r>
              <a:rPr lang="de-DE" dirty="0"/>
              <a:t>He was also seeing life with a new perspective that included recognizing and appreciating more of the sweetness in his life and requiring less professional validation from coworkers.  </a:t>
            </a:r>
            <a:endParaRPr lang="en-CA" dirty="0"/>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2029190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#2 </a:t>
            </a:r>
            <a:r>
              <a:rPr lang="en-CA" sz="1800" b="1" dirty="0" smtClean="0"/>
              <a:t>cont....</a:t>
            </a:r>
            <a:endParaRPr lang="en-CA" sz="1800" b="1" dirty="0"/>
          </a:p>
        </p:txBody>
      </p:sp>
      <p:sp>
        <p:nvSpPr>
          <p:cNvPr id="3" name="Content Placeholder 2"/>
          <p:cNvSpPr>
            <a:spLocks noGrp="1"/>
          </p:cNvSpPr>
          <p:nvPr>
            <p:ph idx="1"/>
          </p:nvPr>
        </p:nvSpPr>
        <p:spPr/>
        <p:txBody>
          <a:bodyPr>
            <a:normAutofit/>
          </a:bodyPr>
          <a:lstStyle/>
          <a:p>
            <a:r>
              <a:rPr lang="de-DE" dirty="0"/>
              <a:t>The patient has been trying to follow a regimen of diet and exercise to control blood sugars and was having difficulty staying away </a:t>
            </a:r>
            <a:r>
              <a:rPr lang="de-DE" dirty="0" smtClean="0"/>
              <a:t>from sugar.</a:t>
            </a:r>
          </a:p>
          <a:p>
            <a:r>
              <a:rPr lang="de-DE" dirty="0"/>
              <a:t>He is feeling frustrated that he is not making better progress with reduction of blood sugars with the effort he is making.  He is also fearful of starting what could become a lifetime of oral hypoglycemics or insulin injections. </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4457332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#2 </a:t>
            </a:r>
            <a:r>
              <a:rPr lang="en-CA" sz="1800" b="1" dirty="0" smtClean="0"/>
              <a:t>cont...</a:t>
            </a:r>
            <a:endParaRPr lang="en-CA" sz="1800" b="1" dirty="0"/>
          </a:p>
        </p:txBody>
      </p:sp>
      <p:sp>
        <p:nvSpPr>
          <p:cNvPr id="3" name="Content Placeholder 2"/>
          <p:cNvSpPr>
            <a:spLocks noGrp="1"/>
          </p:cNvSpPr>
          <p:nvPr>
            <p:ph idx="1"/>
          </p:nvPr>
        </p:nvSpPr>
        <p:spPr/>
        <p:txBody>
          <a:bodyPr/>
          <a:lstStyle/>
          <a:p>
            <a:r>
              <a:rPr lang="de-DE" dirty="0"/>
              <a:t>When we tested him for the Rubimed remedies he showed a blockage in the third chakra, the energy centre for the upper abdomen</a:t>
            </a:r>
            <a:r>
              <a:rPr lang="de-DE"/>
              <a:t>. </a:t>
            </a:r>
            <a:endParaRPr lang="de-DE" dirty="0" smtClean="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6094865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#2 </a:t>
            </a:r>
            <a:r>
              <a:rPr lang="en-CA" sz="1800" dirty="0" smtClean="0"/>
              <a:t>cont....</a:t>
            </a:r>
            <a:endParaRPr lang="en-CA" sz="1800" dirty="0"/>
          </a:p>
        </p:txBody>
      </p:sp>
      <p:sp>
        <p:nvSpPr>
          <p:cNvPr id="3" name="Content Placeholder 2"/>
          <p:cNvSpPr>
            <a:spLocks noGrp="1"/>
          </p:cNvSpPr>
          <p:nvPr>
            <p:ph idx="1"/>
          </p:nvPr>
        </p:nvSpPr>
        <p:spPr/>
        <p:txBody>
          <a:bodyPr/>
          <a:lstStyle/>
          <a:p>
            <a:r>
              <a:rPr lang="de-DE" dirty="0"/>
              <a:t>On the emotional level the remedy was Emvita 11 which relates to feelings of frustration and powerlessness without any sense of wellbeing.  </a:t>
            </a:r>
            <a:endParaRPr lang="de-DE" dirty="0" smtClean="0"/>
          </a:p>
          <a:p>
            <a:r>
              <a:rPr lang="de-DE" dirty="0" smtClean="0"/>
              <a:t>You </a:t>
            </a:r>
            <a:r>
              <a:rPr lang="de-DE" dirty="0"/>
              <a:t>want to be cared for and feel that somebody loves you.  You need to protect yourself and hunger for the nice things in life that could bring you joy. </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910809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Insults to Metabolism</a:t>
            </a:r>
            <a:endParaRPr lang="en-CA" dirty="0"/>
          </a:p>
        </p:txBody>
      </p:sp>
      <p:sp>
        <p:nvSpPr>
          <p:cNvPr id="3" name="Content Placeholder 2"/>
          <p:cNvSpPr>
            <a:spLocks noGrp="1"/>
          </p:cNvSpPr>
          <p:nvPr>
            <p:ph idx="1"/>
          </p:nvPr>
        </p:nvSpPr>
        <p:spPr/>
        <p:txBody>
          <a:bodyPr/>
          <a:lstStyle/>
          <a:p>
            <a:r>
              <a:rPr lang="en-CA" dirty="0" smtClean="0"/>
              <a:t>Mental, emotional and spiritual trauma affects the physical body, but is often left as a secondary consideration.</a:t>
            </a:r>
          </a:p>
          <a:p>
            <a:r>
              <a:rPr lang="en-CA" dirty="0" smtClean="0"/>
              <a:t>Initially we focus on treating visible physical symptoms and conditions.</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3841058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#2 </a:t>
            </a:r>
            <a:r>
              <a:rPr lang="en-CA" sz="1800" dirty="0" smtClean="0"/>
              <a:t>cont....</a:t>
            </a:r>
            <a:endParaRPr lang="en-CA" sz="1800" dirty="0"/>
          </a:p>
        </p:txBody>
      </p:sp>
      <p:sp>
        <p:nvSpPr>
          <p:cNvPr id="3" name="Content Placeholder 2"/>
          <p:cNvSpPr>
            <a:spLocks noGrp="1"/>
          </p:cNvSpPr>
          <p:nvPr>
            <p:ph idx="1"/>
          </p:nvPr>
        </p:nvSpPr>
        <p:spPr/>
        <p:txBody>
          <a:bodyPr>
            <a:normAutofit/>
          </a:bodyPr>
          <a:lstStyle/>
          <a:p>
            <a:r>
              <a:rPr lang="de-DE" dirty="0"/>
              <a:t>When test results were discussed with the patient he expressed being on a life long search for the joy in life.  In his career he has a need to feel acknowledged and respected for his professional </a:t>
            </a:r>
            <a:r>
              <a:rPr lang="de-DE" dirty="0" smtClean="0"/>
              <a:t>success.</a:t>
            </a:r>
          </a:p>
          <a:p>
            <a:r>
              <a:rPr lang="de-DE" dirty="0"/>
              <a:t>In his professional relationships he is surrounded by people who fail to verbally acknowledge his accomplishments, reinforcing his belief that he gets no respect.</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0683185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#2 </a:t>
            </a:r>
            <a:r>
              <a:rPr lang="en-CA" sz="1800" dirty="0" smtClean="0"/>
              <a:t>cont...</a:t>
            </a:r>
            <a:endParaRPr lang="en-CA" sz="1800" dirty="0"/>
          </a:p>
        </p:txBody>
      </p:sp>
      <p:sp>
        <p:nvSpPr>
          <p:cNvPr id="3" name="Content Placeholder 2"/>
          <p:cNvSpPr>
            <a:spLocks noGrp="1"/>
          </p:cNvSpPr>
          <p:nvPr>
            <p:ph idx="1"/>
          </p:nvPr>
        </p:nvSpPr>
        <p:spPr/>
        <p:txBody>
          <a:bodyPr>
            <a:normAutofit/>
          </a:bodyPr>
          <a:lstStyle/>
          <a:p>
            <a:r>
              <a:rPr lang="de-DE" dirty="0"/>
              <a:t>As he took the Rubimed remedies two major changes emerged.   </a:t>
            </a:r>
            <a:endParaRPr lang="en-CA" dirty="0"/>
          </a:p>
          <a:p>
            <a:pPr marL="514350" lvl="0" indent="-514350">
              <a:buAutoNum type="arabicParenR"/>
            </a:pPr>
            <a:r>
              <a:rPr lang="de-DE" dirty="0" smtClean="0"/>
              <a:t>His </a:t>
            </a:r>
            <a:r>
              <a:rPr lang="de-DE" dirty="0"/>
              <a:t>fasting blood sugars improved with a </a:t>
            </a:r>
            <a:r>
              <a:rPr lang="de-DE" dirty="0" smtClean="0"/>
              <a:t>more </a:t>
            </a:r>
            <a:r>
              <a:rPr lang="de-DE" dirty="0"/>
              <a:t>effective diet and exercise program.  </a:t>
            </a:r>
            <a:r>
              <a:rPr lang="de-DE" dirty="0" smtClean="0"/>
              <a:t>Although </a:t>
            </a:r>
            <a:r>
              <a:rPr lang="de-DE" dirty="0"/>
              <a:t>he still had a craving for sugar he </a:t>
            </a:r>
            <a:r>
              <a:rPr lang="de-DE" dirty="0" smtClean="0"/>
              <a:t>was </a:t>
            </a:r>
            <a:r>
              <a:rPr lang="de-DE" dirty="0"/>
              <a:t>better able to resist temptation. Over </a:t>
            </a:r>
            <a:r>
              <a:rPr lang="de-DE" dirty="0" smtClean="0"/>
              <a:t>the </a:t>
            </a:r>
            <a:r>
              <a:rPr lang="de-DE" dirty="0"/>
              <a:t>course of six months, the Rubimeds </a:t>
            </a:r>
            <a:r>
              <a:rPr lang="de-DE" dirty="0" smtClean="0"/>
              <a:t>caused </a:t>
            </a:r>
            <a:r>
              <a:rPr lang="de-DE" dirty="0"/>
              <a:t>a return to homestasis, allowing him </a:t>
            </a:r>
            <a:r>
              <a:rPr lang="de-DE" dirty="0" smtClean="0"/>
              <a:t>to </a:t>
            </a:r>
            <a:r>
              <a:rPr lang="de-DE" dirty="0"/>
              <a:t>control his diabetes through diet and </a:t>
            </a:r>
            <a:r>
              <a:rPr lang="de-DE" dirty="0" smtClean="0"/>
              <a:t>exercise </a:t>
            </a:r>
            <a:r>
              <a:rPr lang="de-DE" dirty="0"/>
              <a:t>alone.</a:t>
            </a:r>
            <a:endParaRPr lang="en-CA" dirty="0"/>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5755205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#2 </a:t>
            </a:r>
            <a:r>
              <a:rPr lang="en-CA" sz="1800" dirty="0" smtClean="0"/>
              <a:t>cont...</a:t>
            </a:r>
            <a:endParaRPr lang="en-CA" sz="1800" dirty="0"/>
          </a:p>
        </p:txBody>
      </p:sp>
      <p:sp>
        <p:nvSpPr>
          <p:cNvPr id="3" name="Content Placeholder 2"/>
          <p:cNvSpPr>
            <a:spLocks noGrp="1"/>
          </p:cNvSpPr>
          <p:nvPr>
            <p:ph idx="1"/>
          </p:nvPr>
        </p:nvSpPr>
        <p:spPr/>
        <p:txBody>
          <a:bodyPr/>
          <a:lstStyle/>
          <a:p>
            <a:pPr lvl="0"/>
            <a:r>
              <a:rPr lang="de-DE" dirty="0"/>
              <a:t>He was also seeing life with a new perspective that included recognizing and appreciating more of the sweetness in his life and requiring less professional validation from coworkers.  </a:t>
            </a:r>
            <a:endParaRPr lang="en-CA" dirty="0"/>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9790833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#2 </a:t>
            </a:r>
            <a:r>
              <a:rPr lang="en-CA" sz="1800" dirty="0" smtClean="0"/>
              <a:t>cont...</a:t>
            </a:r>
            <a:endParaRPr lang="en-CA" sz="1800" dirty="0"/>
          </a:p>
        </p:txBody>
      </p:sp>
      <p:sp>
        <p:nvSpPr>
          <p:cNvPr id="3" name="Content Placeholder 2"/>
          <p:cNvSpPr>
            <a:spLocks noGrp="1"/>
          </p:cNvSpPr>
          <p:nvPr>
            <p:ph idx="1"/>
          </p:nvPr>
        </p:nvSpPr>
        <p:spPr/>
        <p:txBody>
          <a:bodyPr/>
          <a:lstStyle/>
          <a:p>
            <a:r>
              <a:rPr lang="de-DE" dirty="0"/>
              <a:t>According to our testing this conflict had manifested in his late twenties and it took six months of treatment with the Rubimed remedies to resolve the conflict.  </a:t>
            </a:r>
            <a:endParaRPr lang="de-DE" dirty="0" smtClean="0"/>
          </a:p>
          <a:p>
            <a:r>
              <a:rPr lang="de-DE" dirty="0" smtClean="0"/>
              <a:t>For </a:t>
            </a:r>
            <a:r>
              <a:rPr lang="de-DE" dirty="0"/>
              <a:t>the first three months of treatment we supported his digestive system with digestive bitters 20 drops before meals T.I.D. and a probiotic. </a:t>
            </a:r>
            <a:endParaRPr lang="en-CA" dirty="0"/>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5725649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1143000"/>
          </a:xfrm>
        </p:spPr>
        <p:txBody>
          <a:bodyPr/>
          <a:lstStyle/>
          <a:p>
            <a:r>
              <a:rPr lang="en-CA" dirty="0"/>
              <a:t>Case History </a:t>
            </a:r>
            <a:r>
              <a:rPr lang="en-CA" dirty="0" smtClean="0"/>
              <a:t>#2 </a:t>
            </a:r>
            <a:r>
              <a:rPr lang="en-CA" sz="1800" dirty="0" smtClean="0"/>
              <a:t>cont...</a:t>
            </a:r>
            <a:endParaRPr lang="en-CA" sz="1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90486333"/>
              </p:ext>
            </p:extLst>
          </p:nvPr>
        </p:nvGraphicFramePr>
        <p:xfrm>
          <a:off x="1403648" y="1628800"/>
          <a:ext cx="6584816" cy="4248472"/>
        </p:xfrm>
        <a:graphic>
          <a:graphicData uri="http://schemas.openxmlformats.org/drawingml/2006/table">
            <a:tbl>
              <a:tblPr firstRow="1" firstCol="1" bandRow="1" bandCol="1">
                <a:tableStyleId>{5C22544A-7EE6-4342-B048-85BDC9FD1C3A}</a:tableStyleId>
              </a:tblPr>
              <a:tblGrid>
                <a:gridCol w="1646204"/>
                <a:gridCol w="1646204"/>
                <a:gridCol w="1646204"/>
                <a:gridCol w="1646204"/>
              </a:tblGrid>
              <a:tr h="708079">
                <a:tc>
                  <a:txBody>
                    <a:bodyPr/>
                    <a:lstStyle/>
                    <a:p>
                      <a:pPr>
                        <a:spcAft>
                          <a:spcPts val="0"/>
                        </a:spcAft>
                      </a:pPr>
                      <a:r>
                        <a:rPr lang="de-DE" sz="1200" dirty="0">
                          <a:effectLst/>
                        </a:rPr>
                        <a:t> </a:t>
                      </a:r>
                      <a:endParaRPr lang="en-CA" sz="1200" dirty="0">
                        <a:effectLst/>
                        <a:latin typeface="Times New Roman"/>
                        <a:ea typeface="Times New Roman"/>
                        <a:cs typeface="Times New Roman"/>
                      </a:endParaRPr>
                    </a:p>
                  </a:txBody>
                  <a:tcPr marL="68580" marR="68580" marT="0" marB="0"/>
                </a:tc>
                <a:tc>
                  <a:txBody>
                    <a:bodyPr/>
                    <a:lstStyle/>
                    <a:p>
                      <a:pPr>
                        <a:spcAft>
                          <a:spcPts val="0"/>
                        </a:spcAft>
                      </a:pPr>
                      <a:r>
                        <a:rPr lang="de-DE" sz="1200">
                          <a:effectLst/>
                        </a:rPr>
                        <a:t>Initial values</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de-DE" sz="1200">
                          <a:effectLst/>
                        </a:rPr>
                        <a:t>3 months</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de-DE" sz="1200">
                          <a:effectLst/>
                        </a:rPr>
                        <a:t>6 months</a:t>
                      </a:r>
                      <a:endParaRPr lang="en-CA" sz="1200">
                        <a:effectLst/>
                        <a:latin typeface="Times New Roman"/>
                        <a:ea typeface="Times New Roman"/>
                        <a:cs typeface="Times New Roman"/>
                      </a:endParaRPr>
                    </a:p>
                  </a:txBody>
                  <a:tcPr marL="68580" marR="68580" marT="0" marB="0"/>
                </a:tc>
              </a:tr>
              <a:tr h="1416157">
                <a:tc>
                  <a:txBody>
                    <a:bodyPr/>
                    <a:lstStyle/>
                    <a:p>
                      <a:pPr>
                        <a:spcAft>
                          <a:spcPts val="0"/>
                        </a:spcAft>
                      </a:pPr>
                      <a:r>
                        <a:rPr lang="de-DE" sz="1200">
                          <a:effectLst/>
                        </a:rPr>
                        <a:t>Fasting glucose</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de-DE" sz="1200">
                          <a:effectLst/>
                        </a:rPr>
                        <a:t>266 mg/dl or 14.8 mmol/L</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de-DE" sz="1200">
                          <a:effectLst/>
                        </a:rPr>
                        <a:t>180 mg/dl or 10.0 mmol/L</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en-US" sz="1200">
                          <a:effectLst/>
                        </a:rPr>
                        <a:t>122.5 mg/dl or 6.8 mmol/L</a:t>
                      </a:r>
                      <a:endParaRPr lang="en-CA" sz="1200">
                        <a:effectLst/>
                        <a:latin typeface="Times New Roman"/>
                        <a:ea typeface="Times New Roman"/>
                        <a:cs typeface="Times New Roman"/>
                      </a:endParaRPr>
                    </a:p>
                  </a:txBody>
                  <a:tcPr marL="68580" marR="68580" marT="0" marB="0"/>
                </a:tc>
              </a:tr>
              <a:tr h="708079">
                <a:tc>
                  <a:txBody>
                    <a:bodyPr/>
                    <a:lstStyle/>
                    <a:p>
                      <a:pPr>
                        <a:spcAft>
                          <a:spcPts val="0"/>
                        </a:spcAft>
                      </a:pPr>
                      <a:r>
                        <a:rPr lang="de-DE" sz="1200">
                          <a:effectLst/>
                        </a:rPr>
                        <a:t>Hemoglobin A1C</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de-DE" sz="1200">
                          <a:effectLst/>
                        </a:rPr>
                        <a:t>9.8%</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de-DE" sz="1200" dirty="0">
                          <a:effectLst/>
                        </a:rPr>
                        <a:t>8.3%</a:t>
                      </a:r>
                      <a:endParaRPr lang="en-CA" sz="1200" dirty="0">
                        <a:effectLst/>
                        <a:latin typeface="Times New Roman"/>
                        <a:ea typeface="Times New Roman"/>
                        <a:cs typeface="Times New Roman"/>
                      </a:endParaRPr>
                    </a:p>
                  </a:txBody>
                  <a:tcPr marL="68580" marR="68580" marT="0" marB="0"/>
                </a:tc>
                <a:tc>
                  <a:txBody>
                    <a:bodyPr/>
                    <a:lstStyle/>
                    <a:p>
                      <a:pPr>
                        <a:spcAft>
                          <a:spcPts val="0"/>
                        </a:spcAft>
                      </a:pPr>
                      <a:r>
                        <a:rPr lang="en-US" sz="1200">
                          <a:effectLst/>
                        </a:rPr>
                        <a:t>6.5%</a:t>
                      </a:r>
                      <a:endParaRPr lang="en-CA" sz="1200">
                        <a:effectLst/>
                        <a:latin typeface="Times New Roman"/>
                        <a:ea typeface="Times New Roman"/>
                        <a:cs typeface="Times New Roman"/>
                      </a:endParaRPr>
                    </a:p>
                  </a:txBody>
                  <a:tcPr marL="68580" marR="68580" marT="0" marB="0"/>
                </a:tc>
              </a:tr>
              <a:tr h="1416157">
                <a:tc>
                  <a:txBody>
                    <a:bodyPr/>
                    <a:lstStyle/>
                    <a:p>
                      <a:pPr>
                        <a:spcAft>
                          <a:spcPts val="0"/>
                        </a:spcAft>
                      </a:pPr>
                      <a:r>
                        <a:rPr lang="de-DE" sz="1200">
                          <a:effectLst/>
                        </a:rPr>
                        <a:t>Triglycerides</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de-DE" sz="1200" dirty="0">
                          <a:effectLst/>
                        </a:rPr>
                        <a:t>172 mg/dl or 1.94 mmol/L</a:t>
                      </a:r>
                      <a:endParaRPr lang="en-CA" sz="1200" dirty="0">
                        <a:effectLst/>
                        <a:latin typeface="Times New Roman"/>
                        <a:ea typeface="Times New Roman"/>
                        <a:cs typeface="Times New Roman"/>
                      </a:endParaRPr>
                    </a:p>
                  </a:txBody>
                  <a:tcPr marL="68580" marR="68580" marT="0" marB="0"/>
                </a:tc>
                <a:tc>
                  <a:txBody>
                    <a:bodyPr/>
                    <a:lstStyle/>
                    <a:p>
                      <a:pPr>
                        <a:spcAft>
                          <a:spcPts val="0"/>
                        </a:spcAft>
                      </a:pPr>
                      <a:r>
                        <a:rPr lang="de-DE" sz="1200">
                          <a:effectLst/>
                        </a:rPr>
                        <a:t>145 mg/dl or 1.64 mmol/L </a:t>
                      </a:r>
                      <a:endParaRPr lang="en-CA" sz="1200">
                        <a:effectLst/>
                        <a:latin typeface="Times New Roman"/>
                        <a:ea typeface="Times New Roman"/>
                        <a:cs typeface="Times New Roman"/>
                      </a:endParaRPr>
                    </a:p>
                  </a:txBody>
                  <a:tcPr marL="68580" marR="68580" marT="0" marB="0"/>
                </a:tc>
                <a:tc>
                  <a:txBody>
                    <a:bodyPr/>
                    <a:lstStyle/>
                    <a:p>
                      <a:pPr>
                        <a:spcAft>
                          <a:spcPts val="0"/>
                        </a:spcAft>
                      </a:pPr>
                      <a:r>
                        <a:rPr lang="de-DE" sz="1200" dirty="0">
                          <a:effectLst/>
                        </a:rPr>
                        <a:t>102 mg/dl or </a:t>
                      </a:r>
                      <a:r>
                        <a:rPr lang="en-US" sz="1200" dirty="0">
                          <a:effectLst/>
                        </a:rPr>
                        <a:t>1.15 </a:t>
                      </a:r>
                      <a:r>
                        <a:rPr lang="en-US" sz="1200" dirty="0" err="1">
                          <a:effectLst/>
                        </a:rPr>
                        <a:t>mmol</a:t>
                      </a:r>
                      <a:r>
                        <a:rPr lang="en-US" sz="1200" dirty="0">
                          <a:effectLst/>
                        </a:rPr>
                        <a:t>/L</a:t>
                      </a:r>
                      <a:endParaRPr lang="en-CA" sz="1200" dirty="0">
                        <a:effectLst/>
                        <a:latin typeface="Times New Roman"/>
                        <a:ea typeface="Times New Roman"/>
                        <a:cs typeface="Times New Roman"/>
                      </a:endParaRPr>
                    </a:p>
                  </a:txBody>
                  <a:tcPr marL="68580" marR="68580" marT="0" marB="0"/>
                </a:tc>
              </a:tr>
            </a:tbl>
          </a:graphicData>
        </a:graphic>
      </p:graphicFrame>
      <p:pic>
        <p:nvPicPr>
          <p:cNvPr id="5"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6"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3794431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#2 </a:t>
            </a:r>
            <a:r>
              <a:rPr lang="en-CA" sz="1800" dirty="0" smtClean="0"/>
              <a:t>cont...</a:t>
            </a:r>
            <a:endParaRPr lang="en-CA" sz="1800" dirty="0"/>
          </a:p>
        </p:txBody>
      </p:sp>
      <p:sp>
        <p:nvSpPr>
          <p:cNvPr id="3" name="Content Placeholder 2"/>
          <p:cNvSpPr>
            <a:spLocks noGrp="1"/>
          </p:cNvSpPr>
          <p:nvPr>
            <p:ph idx="1"/>
          </p:nvPr>
        </p:nvSpPr>
        <p:spPr/>
        <p:txBody>
          <a:bodyPr/>
          <a:lstStyle/>
          <a:p>
            <a:r>
              <a:rPr lang="de-DE" dirty="0"/>
              <a:t>Resolving all emotional conflicts, both central and less significant conflicts is an ongoing process that may take up to 2 years.  </a:t>
            </a:r>
            <a:endParaRPr lang="en-CA" dirty="0"/>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1190435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#3</a:t>
            </a:r>
            <a:endParaRPr lang="en-CA" dirty="0"/>
          </a:p>
        </p:txBody>
      </p:sp>
      <p:sp>
        <p:nvSpPr>
          <p:cNvPr id="3" name="Content Placeholder 2"/>
          <p:cNvSpPr>
            <a:spLocks noGrp="1"/>
          </p:cNvSpPr>
          <p:nvPr>
            <p:ph idx="1"/>
          </p:nvPr>
        </p:nvSpPr>
        <p:spPr/>
        <p:txBody>
          <a:bodyPr>
            <a:normAutofit/>
          </a:bodyPr>
          <a:lstStyle/>
          <a:p>
            <a:pPr marL="0" indent="0">
              <a:buNone/>
            </a:pPr>
            <a:r>
              <a:rPr lang="en-CA" dirty="0" smtClean="0"/>
              <a:t>A case of unexplained infertility.</a:t>
            </a:r>
          </a:p>
          <a:p>
            <a:r>
              <a:rPr lang="en-CA" dirty="0" smtClean="0"/>
              <a:t>A married couple in their early thirties have been trying to conceive without success for 7 years.</a:t>
            </a:r>
          </a:p>
          <a:p>
            <a:r>
              <a:rPr lang="en-CA" dirty="0" smtClean="0"/>
              <a:t>The man was showing &gt;30% sperm binding.</a:t>
            </a:r>
          </a:p>
          <a:p>
            <a:r>
              <a:rPr lang="en-CA" dirty="0" smtClean="0"/>
              <a:t>The woman was suffering from frequent recurrent vaginal yeast infections and significant anxiety related to her inability to conceive.</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8145441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924712"/>
          </a:xfrm>
        </p:spPr>
        <p:txBody>
          <a:bodyPr>
            <a:normAutofit fontScale="90000"/>
          </a:bodyPr>
          <a:lstStyle/>
          <a:p>
            <a:r>
              <a:rPr lang="en-CA" dirty="0" smtClean="0"/>
              <a:t/>
            </a:r>
            <a:br>
              <a:rPr lang="en-CA" dirty="0" smtClean="0"/>
            </a:br>
            <a:r>
              <a:rPr lang="en-CA" dirty="0" smtClean="0"/>
              <a:t/>
            </a:r>
            <a:br>
              <a:rPr lang="en-CA" dirty="0" smtClean="0"/>
            </a:br>
            <a:r>
              <a:rPr lang="en-CA" sz="1000" dirty="0"/>
              <a:t/>
            </a:r>
            <a:br>
              <a:rPr lang="en-CA" sz="1000" dirty="0"/>
            </a:br>
            <a:r>
              <a:rPr lang="en-CA" sz="5300" dirty="0" smtClean="0"/>
              <a:t>Case History #3 </a:t>
            </a:r>
            <a:r>
              <a:rPr lang="en-CA" sz="2000" dirty="0" smtClean="0"/>
              <a:t>cont...</a:t>
            </a:r>
            <a:endParaRPr lang="en-CA" sz="2000" dirty="0"/>
          </a:p>
        </p:txBody>
      </p:sp>
      <p:sp>
        <p:nvSpPr>
          <p:cNvPr id="3" name="Content Placeholder 2"/>
          <p:cNvSpPr>
            <a:spLocks noGrp="1"/>
          </p:cNvSpPr>
          <p:nvPr>
            <p:ph idx="1"/>
          </p:nvPr>
        </p:nvSpPr>
        <p:spPr/>
        <p:txBody>
          <a:bodyPr/>
          <a:lstStyle/>
          <a:p>
            <a:pPr>
              <a:buNone/>
            </a:pPr>
            <a:r>
              <a:rPr lang="en-CA" dirty="0" smtClean="0"/>
              <a:t>		</a:t>
            </a:r>
            <a:r>
              <a:rPr lang="en-CA" sz="4000" dirty="0" smtClean="0">
                <a:solidFill>
                  <a:schemeClr val="tx2"/>
                </a:solidFill>
              </a:rPr>
              <a:t>Effects of </a:t>
            </a:r>
            <a:r>
              <a:rPr lang="en-CA" sz="4000" dirty="0" err="1" smtClean="0">
                <a:solidFill>
                  <a:schemeClr val="tx2"/>
                </a:solidFill>
              </a:rPr>
              <a:t>Geopathic</a:t>
            </a:r>
            <a:r>
              <a:rPr lang="en-CA" sz="4000" dirty="0" smtClean="0">
                <a:solidFill>
                  <a:schemeClr val="tx2"/>
                </a:solidFill>
              </a:rPr>
              <a:t> Stress</a:t>
            </a:r>
          </a:p>
          <a:p>
            <a:r>
              <a:rPr lang="en-CA" dirty="0" smtClean="0"/>
              <a:t>Reba testing showed significant </a:t>
            </a:r>
            <a:r>
              <a:rPr lang="en-CA" dirty="0" err="1" smtClean="0"/>
              <a:t>geopathic</a:t>
            </a:r>
            <a:r>
              <a:rPr lang="en-CA" dirty="0" smtClean="0"/>
              <a:t> stress for both of the partners.</a:t>
            </a:r>
          </a:p>
          <a:p>
            <a:r>
              <a:rPr lang="en-CA" dirty="0" err="1" smtClean="0"/>
              <a:t>Geopathic</a:t>
            </a:r>
            <a:r>
              <a:rPr lang="en-CA" dirty="0" smtClean="0"/>
              <a:t> stress will affect the health and well being of both partners and will contribute to a reduction in reproductive health. </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2784860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#3 </a:t>
            </a:r>
            <a:r>
              <a:rPr lang="en-CA" sz="1800" dirty="0" smtClean="0"/>
              <a:t>cont...</a:t>
            </a:r>
            <a:endParaRPr lang="en-CA" sz="1800" dirty="0"/>
          </a:p>
        </p:txBody>
      </p:sp>
      <p:sp>
        <p:nvSpPr>
          <p:cNvPr id="3" name="Content Placeholder 2"/>
          <p:cNvSpPr>
            <a:spLocks noGrp="1"/>
          </p:cNvSpPr>
          <p:nvPr>
            <p:ph idx="1"/>
          </p:nvPr>
        </p:nvSpPr>
        <p:spPr/>
        <p:txBody>
          <a:bodyPr>
            <a:normAutofit/>
          </a:bodyPr>
          <a:lstStyle/>
          <a:p>
            <a:r>
              <a:rPr lang="en-CA" dirty="0" smtClean="0"/>
              <a:t>The treatment was to treat both partners for candida, move the bed out of the </a:t>
            </a:r>
            <a:r>
              <a:rPr lang="en-CA" dirty="0" err="1" smtClean="0"/>
              <a:t>geopathic</a:t>
            </a:r>
            <a:r>
              <a:rPr lang="en-CA" dirty="0" smtClean="0"/>
              <a:t> stress zone and initiate treatment with </a:t>
            </a:r>
            <a:r>
              <a:rPr lang="en-CA" dirty="0" err="1" smtClean="0"/>
              <a:t>Geovita</a:t>
            </a:r>
            <a:r>
              <a:rPr lang="en-CA" dirty="0" smtClean="0"/>
              <a:t> for both partners.</a:t>
            </a:r>
          </a:p>
          <a:p>
            <a:r>
              <a:rPr lang="en-CA" dirty="0" smtClean="0"/>
              <a:t>Reba testing indicated the same two PSE remedies for both partners as </a:t>
            </a:r>
            <a:r>
              <a:rPr lang="en-CA" dirty="0" err="1" smtClean="0"/>
              <a:t>Chavita</a:t>
            </a:r>
            <a:r>
              <a:rPr lang="en-CA" dirty="0" smtClean="0"/>
              <a:t> 2 and </a:t>
            </a:r>
            <a:r>
              <a:rPr lang="en-CA" dirty="0" err="1" smtClean="0"/>
              <a:t>Emvita</a:t>
            </a:r>
            <a:r>
              <a:rPr lang="en-CA" dirty="0" smtClean="0"/>
              <a:t> 5, effective for increasing energy to the affected area as well as reducing anxiety to a much more manageable level.</a:t>
            </a:r>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1579020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Case History </a:t>
            </a:r>
            <a:r>
              <a:rPr lang="en-CA" dirty="0" smtClean="0"/>
              <a:t>#3 </a:t>
            </a:r>
            <a:r>
              <a:rPr lang="en-CA" sz="1800" dirty="0" smtClean="0"/>
              <a:t>cont...</a:t>
            </a:r>
            <a:endParaRPr lang="en-CA" sz="1800" dirty="0"/>
          </a:p>
        </p:txBody>
      </p:sp>
      <p:sp>
        <p:nvSpPr>
          <p:cNvPr id="3" name="Content Placeholder 2"/>
          <p:cNvSpPr>
            <a:spLocks noGrp="1"/>
          </p:cNvSpPr>
          <p:nvPr>
            <p:ph idx="1"/>
          </p:nvPr>
        </p:nvSpPr>
        <p:spPr/>
        <p:txBody>
          <a:bodyPr/>
          <a:lstStyle/>
          <a:p>
            <a:r>
              <a:rPr lang="en-CA" dirty="0"/>
              <a:t>After 2 cycles of treatment the couple were able to conceive.  Their child is now my patient.</a:t>
            </a:r>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527307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Psychosomatic Energetics</a:t>
            </a:r>
            <a:endParaRPr lang="en-CA" dirty="0"/>
          </a:p>
        </p:txBody>
      </p:sp>
      <p:sp>
        <p:nvSpPr>
          <p:cNvPr id="3" name="Content Placeholder 2"/>
          <p:cNvSpPr>
            <a:spLocks noGrp="1"/>
          </p:cNvSpPr>
          <p:nvPr>
            <p:ph idx="1"/>
          </p:nvPr>
        </p:nvSpPr>
        <p:spPr/>
        <p:txBody>
          <a:bodyPr/>
          <a:lstStyle/>
          <a:p>
            <a:r>
              <a:rPr lang="en-CA" dirty="0" smtClean="0"/>
              <a:t>PSE or Psychosomatic </a:t>
            </a:r>
            <a:r>
              <a:rPr lang="en-CA" dirty="0" err="1" smtClean="0"/>
              <a:t>Energetics</a:t>
            </a:r>
            <a:r>
              <a:rPr lang="en-CA" dirty="0" smtClean="0"/>
              <a:t> represents a new approach to healing.</a:t>
            </a:r>
          </a:p>
          <a:p>
            <a:r>
              <a:rPr lang="en-CA" dirty="0" smtClean="0"/>
              <a:t>PSE operates on the principle that physical, mental, emotional and spiritual trauma can alter the function of our physical body and how the mind perceives the world.</a:t>
            </a:r>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38180793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latin typeface="+mn-lt"/>
              </a:rPr>
              <a:t/>
            </a:r>
            <a:br>
              <a:rPr lang="en-CA" sz="3600" dirty="0" smtClean="0">
                <a:latin typeface="+mn-lt"/>
              </a:rPr>
            </a:br>
            <a:r>
              <a:rPr lang="en-CA" sz="3600" dirty="0" smtClean="0">
                <a:solidFill>
                  <a:schemeClr val="accent1"/>
                </a:solidFill>
                <a:effectLst>
                  <a:outerShdw blurRad="38100" dist="38100" dir="2700000" algn="tl">
                    <a:srgbClr val="000000">
                      <a:alpha val="43137"/>
                    </a:srgbClr>
                  </a:outerShdw>
                </a:effectLst>
              </a:rPr>
              <a:t>Thank you for joining us for tonight`s PSE Web Forum.</a:t>
            </a:r>
            <a:endParaRPr lang="en-CA" sz="2200" dirty="0">
              <a:solidFill>
                <a:schemeClr val="accent1"/>
              </a:solidFill>
              <a:effectLst>
                <a:outerShdw blurRad="38100" dist="38100" dir="2700000" algn="tl">
                  <a:srgbClr val="000000">
                    <a:alpha val="43137"/>
                  </a:srgbClr>
                </a:outerShdw>
              </a:effectLst>
            </a:endParaRPr>
          </a:p>
        </p:txBody>
      </p:sp>
      <p:sp>
        <p:nvSpPr>
          <p:cNvPr id="3" name="Content Placeholder 2"/>
          <p:cNvSpPr>
            <a:spLocks noGrp="1"/>
          </p:cNvSpPr>
          <p:nvPr>
            <p:ph type="body" idx="1"/>
          </p:nvPr>
        </p:nvSpPr>
        <p:spPr>
          <a:xfrm>
            <a:off x="530225" y="2705100"/>
            <a:ext cx="7772400" cy="1509713"/>
          </a:xfrm>
        </p:spPr>
        <p:txBody>
          <a:bodyPr>
            <a:normAutofit fontScale="70000" lnSpcReduction="20000"/>
          </a:bodyPr>
          <a:lstStyle/>
          <a:p>
            <a:pPr algn="ctr" fontAlgn="auto">
              <a:spcAft>
                <a:spcPts val="0"/>
              </a:spcAft>
              <a:buClr>
                <a:schemeClr val="accent3"/>
              </a:buClr>
              <a:buFont typeface="Wingdings 2"/>
              <a:buNone/>
              <a:defRPr/>
            </a:pPr>
            <a:endParaRPr lang="en-US" dirty="0" smtClean="0">
              <a:solidFill>
                <a:srgbClr val="00B050"/>
              </a:solidFill>
            </a:endParaRPr>
          </a:p>
          <a:p>
            <a:pPr algn="ctr" fontAlgn="auto">
              <a:spcAft>
                <a:spcPts val="0"/>
              </a:spcAft>
              <a:buClr>
                <a:schemeClr val="accent3"/>
              </a:buClr>
              <a:buFont typeface="Wingdings 2"/>
              <a:buNone/>
              <a:defRPr/>
            </a:pPr>
            <a:endParaRPr lang="en-US" dirty="0" smtClean="0"/>
          </a:p>
          <a:p>
            <a:pPr algn="ctr" fontAlgn="auto">
              <a:spcAft>
                <a:spcPts val="0"/>
              </a:spcAft>
              <a:buClr>
                <a:schemeClr val="accent3"/>
              </a:buClr>
              <a:buFont typeface="Wingdings 2"/>
              <a:buNone/>
              <a:defRPr/>
            </a:pPr>
            <a:r>
              <a:rPr lang="en-US" sz="3100" dirty="0" smtClean="0">
                <a:solidFill>
                  <a:srgbClr val="0070C0"/>
                </a:solidFill>
              </a:rPr>
              <a:t>Canada   1-800-665-8308   biomedicine.com</a:t>
            </a:r>
          </a:p>
          <a:p>
            <a:pPr algn="ctr" fontAlgn="auto">
              <a:spcAft>
                <a:spcPts val="0"/>
              </a:spcAft>
              <a:buClr>
                <a:schemeClr val="accent3"/>
              </a:buClr>
              <a:buFont typeface="Wingdings 2"/>
              <a:buNone/>
              <a:defRPr/>
            </a:pPr>
            <a:r>
              <a:rPr lang="en-US" sz="3100" dirty="0" smtClean="0">
                <a:solidFill>
                  <a:srgbClr val="00B050"/>
                </a:solidFill>
              </a:rPr>
              <a:t>USA   1-888-415-0535     terra-medica.com</a:t>
            </a:r>
          </a:p>
          <a:p>
            <a:pPr algn="ctr" fontAlgn="auto">
              <a:spcAft>
                <a:spcPts val="0"/>
              </a:spcAft>
              <a:buClr>
                <a:schemeClr val="accent3"/>
              </a:buClr>
              <a:buFont typeface="Wingdings 2"/>
              <a:buNone/>
              <a:defRPr/>
            </a:pPr>
            <a:r>
              <a:rPr lang="en-US" sz="3100" dirty="0" smtClean="0">
                <a:solidFill>
                  <a:srgbClr val="002060"/>
                </a:solidFill>
              </a:rPr>
              <a:t>Europe   www.rubimed.com</a:t>
            </a:r>
          </a:p>
          <a:p>
            <a:pPr fontAlgn="auto">
              <a:spcAft>
                <a:spcPts val="0"/>
              </a:spcAft>
              <a:buClr>
                <a:schemeClr val="accent3"/>
              </a:buClr>
              <a:buFont typeface="Wingdings 2"/>
              <a:buNone/>
              <a:defRPr/>
            </a:pPr>
            <a:endParaRPr lang="en-CA" dirty="0"/>
          </a:p>
        </p:txBody>
      </p:sp>
      <p:pic>
        <p:nvPicPr>
          <p:cNvPr id="18436"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18437"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pic>
        <p:nvPicPr>
          <p:cNvPr id="18438" name="Bild 2"/>
          <p:cNvPicPr>
            <a:picLocks noChangeArrowheads="1"/>
          </p:cNvPicPr>
          <p:nvPr/>
        </p:nvPicPr>
        <p:blipFill>
          <a:blip r:embed="rId4" cstate="print"/>
          <a:srcRect/>
          <a:stretch>
            <a:fillRect/>
          </a:stretch>
        </p:blipFill>
        <p:spPr bwMode="auto">
          <a:xfrm>
            <a:off x="3708400" y="5373688"/>
            <a:ext cx="1368425" cy="13684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Psychosomatic Energetics</a:t>
            </a:r>
            <a:endParaRPr lang="en-CA" dirty="0"/>
          </a:p>
        </p:txBody>
      </p:sp>
      <p:sp>
        <p:nvSpPr>
          <p:cNvPr id="3" name="Content Placeholder 2"/>
          <p:cNvSpPr>
            <a:spLocks noGrp="1"/>
          </p:cNvSpPr>
          <p:nvPr>
            <p:ph idx="1"/>
          </p:nvPr>
        </p:nvSpPr>
        <p:spPr/>
        <p:txBody>
          <a:bodyPr/>
          <a:lstStyle/>
          <a:p>
            <a:endParaRPr lang="en-CA" dirty="0" smtClean="0"/>
          </a:p>
          <a:p>
            <a:r>
              <a:rPr lang="en-CA" dirty="0" smtClean="0"/>
              <a:t>The PSE system is based on the concept that these unresolved traumas and conflicts adversely affect the flow of energy in the body.</a:t>
            </a:r>
            <a:endParaRPr lang="en-CA" dirty="0"/>
          </a:p>
          <a:p>
            <a:r>
              <a:rPr lang="en-CA" dirty="0" smtClean="0"/>
              <a:t>PSE addresses chronic conditions caused by energy blockages.</a:t>
            </a:r>
          </a:p>
          <a:p>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949707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Conflicts and Traumas</a:t>
            </a:r>
            <a:endParaRPr lang="en-CA" dirty="0"/>
          </a:p>
        </p:txBody>
      </p:sp>
      <p:sp>
        <p:nvSpPr>
          <p:cNvPr id="3" name="Content Placeholder 2"/>
          <p:cNvSpPr>
            <a:spLocks noGrp="1"/>
          </p:cNvSpPr>
          <p:nvPr>
            <p:ph idx="1"/>
          </p:nvPr>
        </p:nvSpPr>
        <p:spPr/>
        <p:txBody>
          <a:bodyPr/>
          <a:lstStyle/>
          <a:p>
            <a:pPr marL="0" indent="0">
              <a:buNone/>
            </a:pPr>
            <a:r>
              <a:rPr lang="en-CA" dirty="0" smtClean="0"/>
              <a:t>Conflicts are life events that negatively impact a person’s psyche and may include things such as divorce, death of a family member or other close person, loss of a job or other unwanted career change, or traumatic physical injuries.  In young children what appears to be a relatively insignificant life change may have enormous emotional impact, leading to a lifetime of emotional conflict.</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861982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Conflicts and Traumas</a:t>
            </a:r>
            <a:endParaRPr lang="en-CA" dirty="0"/>
          </a:p>
        </p:txBody>
      </p:sp>
      <p:sp>
        <p:nvSpPr>
          <p:cNvPr id="3" name="Content Placeholder 2"/>
          <p:cNvSpPr>
            <a:spLocks noGrp="1"/>
          </p:cNvSpPr>
          <p:nvPr>
            <p:ph idx="1"/>
          </p:nvPr>
        </p:nvSpPr>
        <p:spPr/>
        <p:txBody>
          <a:bodyPr/>
          <a:lstStyle/>
          <a:p>
            <a:r>
              <a:rPr lang="en-CA" dirty="0" smtClean="0"/>
              <a:t>An example of a child’s conflict is a move from a familiar neighbourhood with a loss of friends. </a:t>
            </a:r>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2065019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Effects of Energy Blocks</a:t>
            </a:r>
            <a:endParaRPr lang="en-CA" dirty="0"/>
          </a:p>
        </p:txBody>
      </p:sp>
      <p:sp>
        <p:nvSpPr>
          <p:cNvPr id="3" name="Content Placeholder 2"/>
          <p:cNvSpPr>
            <a:spLocks noGrp="1"/>
          </p:cNvSpPr>
          <p:nvPr>
            <p:ph idx="1"/>
          </p:nvPr>
        </p:nvSpPr>
        <p:spPr/>
        <p:txBody>
          <a:bodyPr/>
          <a:lstStyle/>
          <a:p>
            <a:r>
              <a:rPr lang="en-CA" dirty="0" smtClean="0"/>
              <a:t>A block in energy flow can cause disturbed metabolism of a localized area or region of the body, resulting in chronic illness, by interfering with the proper functioning of the autonomic nervous system. </a:t>
            </a:r>
            <a:endParaRPr lang="en-CA" dirty="0"/>
          </a:p>
        </p:txBody>
      </p:sp>
      <p:pic>
        <p:nvPicPr>
          <p:cNvPr id="4" name="Picture 2"/>
          <p:cNvPicPr>
            <a:picLocks noChangeAspect="1" noChangeArrowheads="1"/>
          </p:cNvPicPr>
          <p:nvPr/>
        </p:nvPicPr>
        <p:blipFill>
          <a:blip r:embed="rId2" cstate="print"/>
          <a:srcRect/>
          <a:stretch>
            <a:fillRect/>
          </a:stretch>
        </p:blipFill>
        <p:spPr bwMode="auto">
          <a:xfrm>
            <a:off x="323850" y="6165850"/>
            <a:ext cx="2303463" cy="576263"/>
          </a:xfrm>
          <a:prstGeom prst="rect">
            <a:avLst/>
          </a:prstGeom>
          <a:noFill/>
          <a:ln w="9525">
            <a:noFill/>
            <a:miter lim="800000"/>
            <a:headEnd/>
            <a:tailEnd/>
          </a:ln>
        </p:spPr>
      </p:pic>
      <p:pic>
        <p:nvPicPr>
          <p:cNvPr id="5" name="Picture 13"/>
          <p:cNvPicPr>
            <a:picLocks noChangeAspect="1" noChangeArrowheads="1"/>
          </p:cNvPicPr>
          <p:nvPr/>
        </p:nvPicPr>
        <p:blipFill>
          <a:blip r:embed="rId3" cstate="print"/>
          <a:srcRect/>
          <a:stretch>
            <a:fillRect/>
          </a:stretch>
        </p:blipFill>
        <p:spPr bwMode="auto">
          <a:xfrm>
            <a:off x="6875463" y="6026150"/>
            <a:ext cx="1906587" cy="674688"/>
          </a:xfrm>
          <a:prstGeom prst="rect">
            <a:avLst/>
          </a:prstGeom>
          <a:noFill/>
          <a:ln w="9525">
            <a:noFill/>
            <a:miter lim="800000"/>
            <a:headEnd/>
            <a:tailEnd/>
          </a:ln>
        </p:spPr>
      </p:pic>
    </p:spTree>
    <p:extLst>
      <p:ext uri="{BB962C8B-B14F-4D97-AF65-F5344CB8AC3E}">
        <p14:creationId xmlns:p14="http://schemas.microsoft.com/office/powerpoint/2010/main" val="10205761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2297</Words>
  <Application>Microsoft Office PowerPoint</Application>
  <PresentationFormat>Bildschirmpräsentation (4:3)</PresentationFormat>
  <Paragraphs>178</Paragraphs>
  <Slides>50</Slides>
  <Notes>0</Notes>
  <HiddenSlides>0</HiddenSlides>
  <MMClips>0</MMClips>
  <ScaleCrop>false</ScaleCrop>
  <HeadingPairs>
    <vt:vector size="4" baseType="variant">
      <vt:variant>
        <vt:lpstr>Design</vt:lpstr>
      </vt:variant>
      <vt:variant>
        <vt:i4>1</vt:i4>
      </vt:variant>
      <vt:variant>
        <vt:lpstr>Folientitel</vt:lpstr>
      </vt:variant>
      <vt:variant>
        <vt:i4>50</vt:i4>
      </vt:variant>
    </vt:vector>
  </HeadingPairs>
  <TitlesOfParts>
    <vt:vector size="51" baseType="lpstr">
      <vt:lpstr>Flow</vt:lpstr>
      <vt:lpstr>The Link Between Emotional Trauma and Metabolic Disorders</vt:lpstr>
      <vt:lpstr>The Impact Of Enduring Emotional Trauma on Metabolism</vt:lpstr>
      <vt:lpstr>Improving Metabolic Performance</vt:lpstr>
      <vt:lpstr>Insults to Metabolism</vt:lpstr>
      <vt:lpstr>Psychosomatic Energetics</vt:lpstr>
      <vt:lpstr>Psychosomatic Energetics</vt:lpstr>
      <vt:lpstr>Conflicts and Traumas</vt:lpstr>
      <vt:lpstr>Conflicts and Traumas</vt:lpstr>
      <vt:lpstr>Effects of Energy Blocks</vt:lpstr>
      <vt:lpstr>Emotions and Energy Flow</vt:lpstr>
      <vt:lpstr>Psychosomatic Energetics</vt:lpstr>
      <vt:lpstr>Testing PSE</vt:lpstr>
      <vt:lpstr>The Chakra System</vt:lpstr>
      <vt:lpstr>The Chakra System</vt:lpstr>
      <vt:lpstr>The Chakra System </vt:lpstr>
      <vt:lpstr>The Chakra System</vt:lpstr>
      <vt:lpstr>Psychosomatic Energetics</vt:lpstr>
      <vt:lpstr>Psychosomatic Energetics</vt:lpstr>
      <vt:lpstr>Psychosomatic Energetics</vt:lpstr>
      <vt:lpstr>Psychosomatic Energetics</vt:lpstr>
      <vt:lpstr>Psychosomatic Energetics</vt:lpstr>
      <vt:lpstr>Psychosomatic Energetics</vt:lpstr>
      <vt:lpstr>Reba Testing</vt:lpstr>
      <vt:lpstr>Reba Testing</vt:lpstr>
      <vt:lpstr>Case History #1</vt:lpstr>
      <vt:lpstr>Case History #1 cont…</vt:lpstr>
      <vt:lpstr>Case History #1 cont…</vt:lpstr>
      <vt:lpstr>Case History #1 cont…</vt:lpstr>
      <vt:lpstr>Case History #1 cont......</vt:lpstr>
      <vt:lpstr>Case History #1 cont....</vt:lpstr>
      <vt:lpstr>Case History #1 cont...</vt:lpstr>
      <vt:lpstr>Case History #1 cont...</vt:lpstr>
      <vt:lpstr>Case History #1 cont...</vt:lpstr>
      <vt:lpstr>Case History #1 cont...</vt:lpstr>
      <vt:lpstr>  Case History #2 </vt:lpstr>
      <vt:lpstr>Case History #2 cont....</vt:lpstr>
      <vt:lpstr>Case History #2 cont....</vt:lpstr>
      <vt:lpstr>Case History #2 cont...</vt:lpstr>
      <vt:lpstr>Case History #2 cont....</vt:lpstr>
      <vt:lpstr>Case History #2 cont....</vt:lpstr>
      <vt:lpstr>Case History #2 cont...</vt:lpstr>
      <vt:lpstr>Case History #2 cont...</vt:lpstr>
      <vt:lpstr>Case History #2 cont...</vt:lpstr>
      <vt:lpstr>Case History #2 cont...</vt:lpstr>
      <vt:lpstr>Case History #2 cont...</vt:lpstr>
      <vt:lpstr>Case History #3</vt:lpstr>
      <vt:lpstr>   Case History #3 cont...</vt:lpstr>
      <vt:lpstr>Case History #3 cont...</vt:lpstr>
      <vt:lpstr>Case History #3 cont...</vt:lpstr>
      <vt:lpstr>                    Thank you for joining us for tonight`s PSE Web Forum.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dc:creator>
  <cp:lastModifiedBy>Toshiba</cp:lastModifiedBy>
  <cp:revision>58</cp:revision>
  <dcterms:created xsi:type="dcterms:W3CDTF">2011-09-13T16:42:54Z</dcterms:created>
  <dcterms:modified xsi:type="dcterms:W3CDTF">2015-03-28T16:34:49Z</dcterms:modified>
</cp:coreProperties>
</file>